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62" r:id="rId3"/>
    <p:sldId id="292" r:id="rId4"/>
    <p:sldId id="318" r:id="rId6"/>
    <p:sldId id="319" r:id="rId7"/>
    <p:sldId id="320" r:id="rId8"/>
    <p:sldId id="321" r:id="rId9"/>
    <p:sldId id="324" r:id="rId10"/>
    <p:sldId id="325" r:id="rId11"/>
    <p:sldId id="330" r:id="rId12"/>
    <p:sldId id="326" r:id="rId13"/>
    <p:sldId id="268" r:id="rId14"/>
    <p:sldId id="350" r:id="rId15"/>
    <p:sldId id="327" r:id="rId16"/>
    <p:sldId id="342" r:id="rId17"/>
    <p:sldId id="345" r:id="rId18"/>
    <p:sldId id="349" r:id="rId19"/>
    <p:sldId id="351" r:id="rId20"/>
    <p:sldId id="348" r:id="rId21"/>
    <p:sldId id="346" r:id="rId22"/>
    <p:sldId id="347" r:id="rId23"/>
    <p:sldId id="257" r:id="rId24"/>
    <p:sldId id="364" r:id="rId25"/>
    <p:sldId id="363" r:id="rId26"/>
    <p:sldId id="343" r:id="rId27"/>
    <p:sldId id="352"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92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5" name="直接连接符 24"/>
          <p:cNvCxnSpPr/>
          <p:nvPr/>
        </p:nvCxnSpPr>
        <p:spPr>
          <a:xfrm>
            <a:off x="0" y="6272213"/>
            <a:ext cx="1219200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831851" y="6280150"/>
            <a:ext cx="27838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华文行楷" pitchFamily="2" charset="-122"/>
                <a:ea typeface="华文行楷" pitchFamily="2" charset="-122"/>
                <a:cs typeface="+mn-cs"/>
              </a:rPr>
              <a:t>山 东 省 宁 阳 第 四 中 学</a:t>
            </a:r>
            <a:endParaRPr kumimoji="0" lang="zh-CN" altLang="en-US" sz="1800" b="0" i="0" u="none" strike="noStrike" kern="1200" cap="none" spc="0" normalizeH="0" baseline="0" noProof="0" dirty="0" smtClean="0">
              <a:ln>
                <a:noFill/>
              </a:ln>
              <a:solidFill>
                <a:schemeClr val="tx1"/>
              </a:solidFill>
              <a:effectLst/>
              <a:uLnTx/>
              <a:uFillTx/>
              <a:latin typeface="华文行楷" pitchFamily="2" charset="-122"/>
              <a:ea typeface="华文行楷" pitchFamily="2" charset="-122"/>
              <a:cs typeface="+mn-cs"/>
            </a:endParaRPr>
          </a:p>
        </p:txBody>
      </p:sp>
      <p:sp>
        <p:nvSpPr>
          <p:cNvPr id="27" name="TextBox 26"/>
          <p:cNvSpPr txBox="1">
            <a:spLocks noChangeArrowheads="1"/>
          </p:cNvSpPr>
          <p:nvPr/>
        </p:nvSpPr>
        <p:spPr bwMode="auto">
          <a:xfrm>
            <a:off x="831851" y="6496050"/>
            <a:ext cx="40455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ShanDongShengNingYangDiSiZhongXue</a:t>
            </a:r>
            <a:endParaRPr kumimoji="0" lang="zh-CN" altLang="en-US" sz="1800" b="0" i="0" u="none" strike="noStrike" kern="1200" cap="none" spc="0" normalizeH="0" baseline="0" noProof="0" dirty="0" smtClean="0">
              <a:ln>
                <a:noFill/>
              </a:ln>
              <a:solidFill>
                <a:schemeClr val="tx1"/>
              </a:solidFill>
              <a:effectLst/>
              <a:uLnTx/>
              <a:uFillTx/>
              <a:latin typeface="Calibri" panose="020F0502020204030204" charset="0"/>
              <a:ea typeface="宋体" panose="02010600030101010101" pitchFamily="2" charset="-122"/>
              <a:cs typeface="+mn-cs"/>
            </a:endParaRPr>
          </a:p>
        </p:txBody>
      </p:sp>
      <p:pic>
        <p:nvPicPr>
          <p:cNvPr id="4105" name="图片 27"/>
          <p:cNvPicPr>
            <a:picLocks noChangeAspect="1"/>
          </p:cNvPicPr>
          <p:nvPr/>
        </p:nvPicPr>
        <p:blipFill>
          <a:blip r:embed="rId2"/>
          <a:stretch>
            <a:fillRect/>
          </a:stretch>
        </p:blipFill>
        <p:spPr>
          <a:xfrm>
            <a:off x="59267" y="6248400"/>
            <a:ext cx="804333" cy="603250"/>
          </a:xfrm>
          <a:prstGeom prst="rect">
            <a:avLst/>
          </a:prstGeom>
          <a:noFill/>
          <a:ln w="9525">
            <a:noFill/>
          </a:ln>
        </p:spPr>
      </p:pic>
      <p:sp>
        <p:nvSpPr>
          <p:cNvPr id="29" name="矩形 28"/>
          <p:cNvSpPr/>
          <p:nvPr/>
        </p:nvSpPr>
        <p:spPr>
          <a:xfrm>
            <a:off x="7824192" y="37120"/>
            <a:ext cx="4416491" cy="52197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1" charset="-122"/>
                <a:ea typeface="隶书" pitchFamily="1" charset="-122"/>
                <a:cs typeface="+mn-cs"/>
              </a:rPr>
              <a:t>诱思导学</a:t>
            </a:r>
            <a:r>
              <a:rPr kumimoji="0" lang="en-US" altLang="zh-CN"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1" charset="-122"/>
                <a:ea typeface="隶书" pitchFamily="1" charset="-122"/>
                <a:cs typeface="+mn-cs"/>
              </a:rPr>
              <a:t>*</a:t>
            </a: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1" charset="-122"/>
                <a:ea typeface="隶书" pitchFamily="1" charset="-122"/>
                <a:cs typeface="+mn-cs"/>
              </a:rPr>
              <a:t>主体探究</a:t>
            </a:r>
            <a:endPar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itchFamily="1" charset="-122"/>
              <a:ea typeface="隶书" pitchFamily="1"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file:///D:\&#22240;&#39118;&#39134;&#36807;\&#33258;&#24049;&#20316;&#21697;\&#25945;&#22363;&#26032;&#26143;&#21442;&#35780;&#35838;\16\&#21488;&#20799;&#24196;3.wmv" TargetMode="Externa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408305" y="124460"/>
            <a:ext cx="5801360" cy="6609715"/>
          </a:xfrm>
          <a:prstGeom prst="rect">
            <a:avLst/>
          </a:prstGeom>
        </p:spPr>
      </p:pic>
      <p:pic>
        <p:nvPicPr>
          <p:cNvPr id="9" name="图片 8"/>
          <p:cNvPicPr>
            <a:picLocks noChangeAspect="1"/>
          </p:cNvPicPr>
          <p:nvPr/>
        </p:nvPicPr>
        <p:blipFill>
          <a:blip r:embed="rId2"/>
          <a:stretch>
            <a:fillRect/>
          </a:stretch>
        </p:blipFill>
        <p:spPr>
          <a:xfrm>
            <a:off x="6438900" y="64770"/>
            <a:ext cx="5206365" cy="6729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426085" y="130810"/>
            <a:ext cx="4501515"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（三）两个战场的抗战</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426085" y="652780"/>
            <a:ext cx="250761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．正面战场：</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426085" y="3476625"/>
            <a:ext cx="250761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algn="l"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．敌后战场：</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426085" y="5324475"/>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algn="l"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．关系：</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15365" name="Text Box 5"/>
          <p:cNvSpPr txBox="1"/>
          <p:nvPr/>
        </p:nvSpPr>
        <p:spPr>
          <a:xfrm>
            <a:off x="923925" y="1634808"/>
            <a:ext cx="1512888" cy="460375"/>
          </a:xfrm>
          <a:prstGeom prst="rect">
            <a:avLst/>
          </a:prstGeom>
          <a:noFill/>
          <a:ln w="9525">
            <a:noFill/>
          </a:ln>
        </p:spPr>
        <p:txBody>
          <a:bodyPr>
            <a:spAutoFit/>
          </a:bodyPr>
          <a:p>
            <a:pPr eaLnBrk="1" hangingPunct="1">
              <a:spcBef>
                <a:spcPct val="50000"/>
              </a:spcBef>
            </a:pPr>
            <a:r>
              <a:rPr lang="zh-CN" altLang="en-US" sz="2400" b="1" dirty="0">
                <a:solidFill>
                  <a:srgbClr val="0000CC"/>
                </a:solidFill>
                <a:latin typeface="Calibri" panose="020F0502020204030204" charset="0"/>
              </a:rPr>
              <a:t>太原会战</a:t>
            </a:r>
            <a:endParaRPr lang="zh-CN" altLang="en-US" sz="2400" b="1" dirty="0">
              <a:solidFill>
                <a:srgbClr val="0000CC"/>
              </a:solidFill>
              <a:latin typeface="Calibri" panose="020F0502020204030204" charset="0"/>
            </a:endParaRPr>
          </a:p>
        </p:txBody>
      </p:sp>
      <p:sp>
        <p:nvSpPr>
          <p:cNvPr id="15366" name="Text Box 6"/>
          <p:cNvSpPr txBox="1"/>
          <p:nvPr/>
        </p:nvSpPr>
        <p:spPr>
          <a:xfrm>
            <a:off x="923925" y="2095183"/>
            <a:ext cx="1512888" cy="460375"/>
          </a:xfrm>
          <a:prstGeom prst="rect">
            <a:avLst/>
          </a:prstGeom>
          <a:noFill/>
          <a:ln w="9525">
            <a:noFill/>
          </a:ln>
        </p:spPr>
        <p:txBody>
          <a:bodyPr>
            <a:spAutoFit/>
          </a:bodyPr>
          <a:p>
            <a:pPr eaLnBrk="1" hangingPunct="1">
              <a:spcBef>
                <a:spcPct val="50000"/>
              </a:spcBef>
            </a:pPr>
            <a:r>
              <a:rPr lang="zh-CN" altLang="en-US" sz="2400" b="1" dirty="0">
                <a:solidFill>
                  <a:srgbClr val="0000CC"/>
                </a:solidFill>
                <a:latin typeface="Calibri" panose="020F0502020204030204" charset="0"/>
              </a:rPr>
              <a:t>徐州会战</a:t>
            </a:r>
            <a:endParaRPr lang="zh-CN" altLang="en-US" sz="2400" b="1" dirty="0">
              <a:solidFill>
                <a:srgbClr val="0000CC"/>
              </a:solidFill>
              <a:latin typeface="Calibri" panose="020F0502020204030204" charset="0"/>
            </a:endParaRPr>
          </a:p>
        </p:txBody>
      </p:sp>
      <p:sp>
        <p:nvSpPr>
          <p:cNvPr id="15370" name="Text Box 10"/>
          <p:cNvSpPr txBox="1"/>
          <p:nvPr/>
        </p:nvSpPr>
        <p:spPr>
          <a:xfrm>
            <a:off x="922973" y="2555558"/>
            <a:ext cx="1512887" cy="460375"/>
          </a:xfrm>
          <a:prstGeom prst="rect">
            <a:avLst/>
          </a:prstGeom>
          <a:noFill/>
          <a:ln w="9525">
            <a:noFill/>
          </a:ln>
        </p:spPr>
        <p:txBody>
          <a:bodyPr>
            <a:spAutoFit/>
          </a:bodyPr>
          <a:p>
            <a:pPr eaLnBrk="1" hangingPunct="1">
              <a:spcBef>
                <a:spcPct val="50000"/>
              </a:spcBef>
            </a:pPr>
            <a:r>
              <a:rPr lang="zh-CN" altLang="en-US" sz="2400" b="1" dirty="0">
                <a:solidFill>
                  <a:srgbClr val="0000CC"/>
                </a:solidFill>
                <a:latin typeface="Calibri" panose="020F0502020204030204" charset="0"/>
              </a:rPr>
              <a:t>武汉会战</a:t>
            </a:r>
            <a:endParaRPr lang="zh-CN" altLang="en-US" sz="2400" b="1" dirty="0">
              <a:solidFill>
                <a:srgbClr val="0000CC"/>
              </a:solidFill>
              <a:latin typeface="Calibri" panose="020F0502020204030204" charset="0"/>
            </a:endParaRPr>
          </a:p>
        </p:txBody>
      </p:sp>
      <p:sp>
        <p:nvSpPr>
          <p:cNvPr id="318493" name="Text Box 29"/>
          <p:cNvSpPr txBox="1"/>
          <p:nvPr/>
        </p:nvSpPr>
        <p:spPr>
          <a:xfrm>
            <a:off x="2436813" y="1174433"/>
            <a:ext cx="4679950" cy="460375"/>
          </a:xfrm>
          <a:prstGeom prst="rect">
            <a:avLst/>
          </a:prstGeom>
          <a:noFill/>
          <a:ln w="9525">
            <a:noFill/>
          </a:ln>
        </p:spPr>
        <p:txBody>
          <a:bodyPr>
            <a:spAutoFit/>
          </a:bodyPr>
          <a:p>
            <a:pPr eaLnBrk="1" hangingPunct="1">
              <a:spcBef>
                <a:spcPct val="50000"/>
              </a:spcBef>
            </a:pPr>
            <a:r>
              <a:rPr lang="zh-CN" altLang="en-US" sz="2400" b="1" dirty="0">
                <a:latin typeface="Calibri" panose="020F0502020204030204" charset="0"/>
              </a:rPr>
              <a:t>打破了日本</a:t>
            </a:r>
            <a:r>
              <a:rPr lang="en-US" altLang="zh-CN" sz="2400" b="1" dirty="0">
                <a:latin typeface="Calibri" panose="020F0502020204030204" charset="0"/>
              </a:rPr>
              <a:t>3</a:t>
            </a:r>
            <a:r>
              <a:rPr lang="zh-CN" altLang="en-US" sz="2400" b="1" dirty="0">
                <a:latin typeface="Calibri" panose="020F0502020204030204" charset="0"/>
              </a:rPr>
              <a:t>个月灭亡中国的计划</a:t>
            </a:r>
            <a:endParaRPr lang="zh-CN" altLang="en-US" sz="2400" b="1" dirty="0">
              <a:latin typeface="Calibri" panose="020F0502020204030204" charset="0"/>
            </a:endParaRPr>
          </a:p>
        </p:txBody>
      </p:sp>
      <p:sp>
        <p:nvSpPr>
          <p:cNvPr id="318494" name="Text Box 30"/>
          <p:cNvSpPr txBox="1"/>
          <p:nvPr/>
        </p:nvSpPr>
        <p:spPr>
          <a:xfrm>
            <a:off x="2435543" y="1634808"/>
            <a:ext cx="3889375" cy="460375"/>
          </a:xfrm>
          <a:prstGeom prst="rect">
            <a:avLst/>
          </a:prstGeom>
          <a:noFill/>
          <a:ln w="9525">
            <a:noFill/>
          </a:ln>
        </p:spPr>
        <p:txBody>
          <a:bodyPr>
            <a:spAutoFit/>
          </a:bodyPr>
          <a:p>
            <a:pPr eaLnBrk="1" hangingPunct="1">
              <a:spcBef>
                <a:spcPct val="50000"/>
              </a:spcBef>
            </a:pPr>
            <a:r>
              <a:rPr lang="zh-CN" altLang="en-US" sz="2400" b="1" dirty="0">
                <a:latin typeface="Calibri" panose="020F0502020204030204" charset="0"/>
              </a:rPr>
              <a:t>取得了抗战以来的首次大捷</a:t>
            </a:r>
            <a:endParaRPr lang="zh-CN" altLang="en-US" sz="2400" b="1" dirty="0">
              <a:solidFill>
                <a:srgbClr val="FF0000"/>
              </a:solidFill>
              <a:latin typeface="Calibri" panose="020F0502020204030204" charset="0"/>
            </a:endParaRPr>
          </a:p>
        </p:txBody>
      </p:sp>
      <p:sp>
        <p:nvSpPr>
          <p:cNvPr id="318495" name="Text Box 31"/>
          <p:cNvSpPr txBox="1"/>
          <p:nvPr/>
        </p:nvSpPr>
        <p:spPr>
          <a:xfrm>
            <a:off x="2436813" y="2095500"/>
            <a:ext cx="3959225" cy="460375"/>
          </a:xfrm>
          <a:prstGeom prst="rect">
            <a:avLst/>
          </a:prstGeom>
          <a:noFill/>
          <a:ln w="9525">
            <a:noFill/>
          </a:ln>
        </p:spPr>
        <p:txBody>
          <a:bodyPr>
            <a:spAutoFit/>
          </a:bodyPr>
          <a:p>
            <a:pPr eaLnBrk="1" hangingPunct="1">
              <a:spcBef>
                <a:spcPct val="50000"/>
              </a:spcBef>
            </a:pPr>
            <a:r>
              <a:rPr lang="zh-CN" altLang="en-US" sz="2400" b="1" dirty="0">
                <a:latin typeface="Calibri" panose="020F0502020204030204" charset="0"/>
              </a:rPr>
              <a:t>取得了抗战以来的最大胜利</a:t>
            </a:r>
            <a:endParaRPr lang="zh-CN" altLang="en-US" sz="2400" b="1" dirty="0">
              <a:solidFill>
                <a:srgbClr val="FF0000"/>
              </a:solidFill>
              <a:latin typeface="Calibri" panose="020F0502020204030204" charset="0"/>
            </a:endParaRPr>
          </a:p>
        </p:txBody>
      </p:sp>
      <p:sp>
        <p:nvSpPr>
          <p:cNvPr id="318496" name="Text Box 32"/>
          <p:cNvSpPr txBox="1"/>
          <p:nvPr/>
        </p:nvSpPr>
        <p:spPr>
          <a:xfrm>
            <a:off x="2437130" y="2555875"/>
            <a:ext cx="3636963" cy="460375"/>
          </a:xfrm>
          <a:prstGeom prst="rect">
            <a:avLst/>
          </a:prstGeom>
          <a:noFill/>
          <a:ln w="9525">
            <a:noFill/>
          </a:ln>
        </p:spPr>
        <p:txBody>
          <a:bodyPr>
            <a:spAutoFit/>
          </a:bodyPr>
          <a:p>
            <a:pPr eaLnBrk="1" hangingPunct="1">
              <a:spcBef>
                <a:spcPct val="50000"/>
              </a:spcBef>
            </a:pPr>
            <a:r>
              <a:rPr lang="zh-CN" altLang="en-US" sz="2400" b="1" dirty="0">
                <a:latin typeface="Calibri" panose="020F0502020204030204" charset="0"/>
              </a:rPr>
              <a:t>抗日战争进入到</a:t>
            </a:r>
            <a:r>
              <a:rPr lang="zh-CN" altLang="en-US" sz="2400" b="1" dirty="0">
                <a:solidFill>
                  <a:srgbClr val="FF0000"/>
                </a:solidFill>
                <a:latin typeface="Calibri" panose="020F0502020204030204" charset="0"/>
              </a:rPr>
              <a:t>相持阶段</a:t>
            </a:r>
            <a:endParaRPr lang="zh-CN" altLang="en-US" sz="2400" b="1" dirty="0">
              <a:solidFill>
                <a:srgbClr val="FF0000"/>
              </a:solidFill>
              <a:latin typeface="Calibri" panose="020F0502020204030204" charset="0"/>
            </a:endParaRPr>
          </a:p>
        </p:txBody>
      </p:sp>
      <p:sp>
        <p:nvSpPr>
          <p:cNvPr id="15364" name="Text Box 4"/>
          <p:cNvSpPr txBox="1"/>
          <p:nvPr/>
        </p:nvSpPr>
        <p:spPr>
          <a:xfrm>
            <a:off x="923608" y="1174433"/>
            <a:ext cx="1512887" cy="460375"/>
          </a:xfrm>
          <a:prstGeom prst="rect">
            <a:avLst/>
          </a:prstGeom>
          <a:noFill/>
          <a:ln w="9525">
            <a:noFill/>
          </a:ln>
        </p:spPr>
        <p:txBody>
          <a:bodyPr>
            <a:spAutoFit/>
          </a:bodyPr>
          <a:p>
            <a:pPr eaLnBrk="1" hangingPunct="1">
              <a:spcBef>
                <a:spcPct val="50000"/>
              </a:spcBef>
            </a:pPr>
            <a:r>
              <a:rPr lang="zh-CN" altLang="en-US" sz="2400" b="1" dirty="0">
                <a:solidFill>
                  <a:srgbClr val="0000CC"/>
                </a:solidFill>
                <a:latin typeface="Calibri" panose="020F0502020204030204" charset="0"/>
              </a:rPr>
              <a:t>淞沪会战</a:t>
            </a:r>
            <a:endParaRPr lang="zh-CN" altLang="en-US" sz="2400" b="1" dirty="0">
              <a:solidFill>
                <a:srgbClr val="0000CC"/>
              </a:solidFill>
              <a:latin typeface="Calibri" panose="020F0502020204030204" charset="0"/>
            </a:endParaRPr>
          </a:p>
        </p:txBody>
      </p:sp>
      <p:sp>
        <p:nvSpPr>
          <p:cNvPr id="15401" name="Text Box 41"/>
          <p:cNvSpPr txBox="1"/>
          <p:nvPr/>
        </p:nvSpPr>
        <p:spPr>
          <a:xfrm>
            <a:off x="6680200" y="1635125"/>
            <a:ext cx="2052955" cy="460375"/>
          </a:xfrm>
          <a:prstGeom prst="rect">
            <a:avLst/>
          </a:prstGeom>
          <a:noFill/>
          <a:ln w="9525">
            <a:noFill/>
          </a:ln>
        </p:spPr>
        <p:txBody>
          <a:bodyPr wrap="square">
            <a:spAutoFit/>
          </a:bodyPr>
          <a:p>
            <a:pPr eaLnBrk="1" hangingPunct="1">
              <a:spcBef>
                <a:spcPct val="50000"/>
              </a:spcBef>
            </a:pPr>
            <a:r>
              <a:rPr lang="zh-CN" altLang="en-US" sz="2400" b="1" dirty="0">
                <a:solidFill>
                  <a:srgbClr val="000000"/>
                </a:solidFill>
                <a:latin typeface="Calibri" panose="020F0502020204030204" charset="0"/>
              </a:rPr>
              <a:t>平型关大捷</a:t>
            </a:r>
            <a:endParaRPr lang="zh-CN" altLang="en-US" sz="2400" b="1" dirty="0">
              <a:solidFill>
                <a:srgbClr val="000000"/>
              </a:solidFill>
              <a:latin typeface="Calibri" panose="020F0502020204030204" charset="0"/>
            </a:endParaRPr>
          </a:p>
        </p:txBody>
      </p:sp>
      <p:sp>
        <p:nvSpPr>
          <p:cNvPr id="15402" name="Text Box 42"/>
          <p:cNvSpPr txBox="1"/>
          <p:nvPr/>
        </p:nvSpPr>
        <p:spPr>
          <a:xfrm>
            <a:off x="6680200" y="2095500"/>
            <a:ext cx="2052955" cy="460375"/>
          </a:xfrm>
          <a:prstGeom prst="rect">
            <a:avLst/>
          </a:prstGeom>
          <a:noFill/>
          <a:ln w="9525">
            <a:noFill/>
          </a:ln>
        </p:spPr>
        <p:txBody>
          <a:bodyPr wrap="square">
            <a:spAutoFit/>
          </a:bodyPr>
          <a:p>
            <a:pPr eaLnBrk="1" hangingPunct="1">
              <a:spcBef>
                <a:spcPct val="50000"/>
              </a:spcBef>
            </a:pPr>
            <a:r>
              <a:rPr lang="zh-CN" altLang="en-US" sz="2400" b="1" dirty="0">
                <a:solidFill>
                  <a:srgbClr val="000000"/>
                </a:solidFill>
                <a:latin typeface="Calibri" panose="020F0502020204030204" charset="0"/>
              </a:rPr>
              <a:t>台儿庄战役</a:t>
            </a:r>
            <a:endParaRPr lang="zh-CN" altLang="en-US" sz="2400" b="1" dirty="0">
              <a:solidFill>
                <a:srgbClr val="000000"/>
              </a:solidFill>
              <a:latin typeface="Calibri" panose="020F0502020204030204" charset="0"/>
            </a:endParaRPr>
          </a:p>
        </p:txBody>
      </p:sp>
      <p:sp>
        <p:nvSpPr>
          <p:cNvPr id="5" name="Text Box 10"/>
          <p:cNvSpPr txBox="1"/>
          <p:nvPr/>
        </p:nvSpPr>
        <p:spPr>
          <a:xfrm>
            <a:off x="924560" y="3016250"/>
            <a:ext cx="2737485" cy="460375"/>
          </a:xfrm>
          <a:prstGeom prst="rect">
            <a:avLst/>
          </a:prstGeom>
          <a:noFill/>
          <a:ln w="9525">
            <a:noFill/>
          </a:ln>
        </p:spPr>
        <p:txBody>
          <a:bodyPr wrap="square">
            <a:spAutoFit/>
          </a:bodyPr>
          <a:p>
            <a:pPr eaLnBrk="1" hangingPunct="1">
              <a:spcBef>
                <a:spcPct val="50000"/>
              </a:spcBef>
            </a:pPr>
            <a:r>
              <a:rPr lang="zh-CN" altLang="en-US" sz="2400" b="1" dirty="0">
                <a:solidFill>
                  <a:srgbClr val="0000CC"/>
                </a:solidFill>
                <a:latin typeface="Calibri" panose="020F0502020204030204" charset="0"/>
              </a:rPr>
              <a:t>太平洋战争爆发后</a:t>
            </a:r>
            <a:endParaRPr lang="zh-CN" altLang="en-US" sz="2400" b="1" dirty="0">
              <a:solidFill>
                <a:srgbClr val="0000CC"/>
              </a:solidFill>
              <a:latin typeface="Calibri" panose="020F0502020204030204" charset="0"/>
            </a:endParaRPr>
          </a:p>
        </p:txBody>
      </p:sp>
      <p:sp>
        <p:nvSpPr>
          <p:cNvPr id="6" name="Text Box 32"/>
          <p:cNvSpPr txBox="1"/>
          <p:nvPr/>
        </p:nvSpPr>
        <p:spPr>
          <a:xfrm>
            <a:off x="3662045" y="3016250"/>
            <a:ext cx="3636963" cy="460375"/>
          </a:xfrm>
          <a:prstGeom prst="rect">
            <a:avLst/>
          </a:prstGeom>
          <a:noFill/>
          <a:ln w="9525">
            <a:noFill/>
          </a:ln>
        </p:spPr>
        <p:txBody>
          <a:bodyPr>
            <a:spAutoFit/>
          </a:bodyPr>
          <a:p>
            <a:pPr eaLnBrk="1" hangingPunct="1">
              <a:spcBef>
                <a:spcPct val="50000"/>
              </a:spcBef>
            </a:pPr>
            <a:r>
              <a:rPr lang="zh-CN" altLang="en-US" sz="2400" b="1" dirty="0">
                <a:latin typeface="Calibri" panose="020F0502020204030204" charset="0"/>
              </a:rPr>
              <a:t>蒋介石开始消极抗日</a:t>
            </a:r>
            <a:endParaRPr lang="zh-CN" altLang="en-US" sz="2400" b="1" dirty="0">
              <a:solidFill>
                <a:srgbClr val="FF0000"/>
              </a:solidFill>
              <a:latin typeface="Calibri" panose="020F0502020204030204" charset="0"/>
            </a:endParaRPr>
          </a:p>
        </p:txBody>
      </p:sp>
      <p:sp>
        <p:nvSpPr>
          <p:cNvPr id="15367" name="Text Box 7"/>
          <p:cNvSpPr txBox="1"/>
          <p:nvPr/>
        </p:nvSpPr>
        <p:spPr>
          <a:xfrm>
            <a:off x="2131060" y="3998595"/>
            <a:ext cx="5893435" cy="460375"/>
          </a:xfrm>
          <a:prstGeom prst="rect">
            <a:avLst/>
          </a:prstGeom>
          <a:noFill/>
          <a:ln w="9525">
            <a:noFill/>
          </a:ln>
        </p:spPr>
        <p:txBody>
          <a:bodyPr wrap="square">
            <a:spAutoFit/>
          </a:bodyPr>
          <a:p>
            <a:pPr eaLnBrk="1" hangingPunct="1">
              <a:spcBef>
                <a:spcPct val="50000"/>
              </a:spcBef>
            </a:pPr>
            <a:r>
              <a:rPr lang="zh-CN" altLang="en-US" sz="2400" b="1" dirty="0">
                <a:solidFill>
                  <a:srgbClr val="FF0000"/>
                </a:solidFill>
                <a:latin typeface="Calibri" panose="020F0502020204030204" charset="0"/>
              </a:rPr>
              <a:t>开辟敌后抗日根据地、开展游击战争</a:t>
            </a:r>
            <a:endParaRPr lang="zh-CN" altLang="en-US" sz="2400" b="1" dirty="0">
              <a:solidFill>
                <a:srgbClr val="FF0000"/>
              </a:solidFill>
              <a:latin typeface="Calibri" panose="020F0502020204030204" charset="0"/>
            </a:endParaRPr>
          </a:p>
        </p:txBody>
      </p:sp>
      <p:sp>
        <p:nvSpPr>
          <p:cNvPr id="7" name="Text Box 10"/>
          <p:cNvSpPr txBox="1"/>
          <p:nvPr/>
        </p:nvSpPr>
        <p:spPr>
          <a:xfrm>
            <a:off x="923290" y="3998595"/>
            <a:ext cx="1108710" cy="460375"/>
          </a:xfrm>
          <a:prstGeom prst="rect">
            <a:avLst/>
          </a:prstGeom>
          <a:noFill/>
          <a:ln w="9525">
            <a:noFill/>
          </a:ln>
        </p:spPr>
        <p:txBody>
          <a:bodyPr wrap="square">
            <a:spAutoFit/>
          </a:bodyPr>
          <a:p>
            <a:pPr eaLnBrk="1" hangingPunct="1">
              <a:spcBef>
                <a:spcPct val="50000"/>
              </a:spcBef>
            </a:pPr>
            <a:r>
              <a:rPr lang="en-US" altLang="zh-CN" sz="2400" b="1" dirty="0">
                <a:solidFill>
                  <a:srgbClr val="0000CC"/>
                </a:solidFill>
                <a:latin typeface="Calibri" panose="020F0502020204030204" charset="0"/>
              </a:rPr>
              <a:t>1938</a:t>
            </a:r>
            <a:r>
              <a:rPr lang="zh-CN" altLang="en-US" sz="2400" b="1" dirty="0">
                <a:solidFill>
                  <a:srgbClr val="0000CC"/>
                </a:solidFill>
                <a:latin typeface="Calibri" panose="020F0502020204030204" charset="0"/>
              </a:rPr>
              <a:t>年</a:t>
            </a:r>
            <a:endParaRPr lang="zh-CN" altLang="en-US" sz="2400" b="1" dirty="0">
              <a:solidFill>
                <a:srgbClr val="0000CC"/>
              </a:solidFill>
              <a:latin typeface="Calibri" panose="020F0502020204030204" charset="0"/>
            </a:endParaRPr>
          </a:p>
        </p:txBody>
      </p:sp>
      <p:sp>
        <p:nvSpPr>
          <p:cNvPr id="8" name="Text Box 42"/>
          <p:cNvSpPr txBox="1"/>
          <p:nvPr/>
        </p:nvSpPr>
        <p:spPr>
          <a:xfrm>
            <a:off x="7374255" y="3998595"/>
            <a:ext cx="2052955" cy="460375"/>
          </a:xfrm>
          <a:prstGeom prst="rect">
            <a:avLst/>
          </a:prstGeom>
          <a:noFill/>
          <a:ln w="9525">
            <a:noFill/>
          </a:ln>
        </p:spPr>
        <p:txBody>
          <a:bodyPr wrap="square">
            <a:spAutoFit/>
          </a:bodyPr>
          <a:p>
            <a:pPr eaLnBrk="1" hangingPunct="1">
              <a:spcBef>
                <a:spcPct val="50000"/>
              </a:spcBef>
            </a:pPr>
            <a:r>
              <a:rPr lang="zh-CN" altLang="en-US" sz="2400" b="1" dirty="0">
                <a:solidFill>
                  <a:srgbClr val="000000"/>
                </a:solidFill>
                <a:latin typeface="Calibri" panose="020F0502020204030204" charset="0"/>
              </a:rPr>
              <a:t>以晋为中心</a:t>
            </a:r>
            <a:endParaRPr lang="zh-CN" altLang="en-US" sz="2400" b="1" dirty="0">
              <a:solidFill>
                <a:srgbClr val="000000"/>
              </a:solidFill>
              <a:latin typeface="Calibri" panose="020F0502020204030204" charset="0"/>
            </a:endParaRPr>
          </a:p>
        </p:txBody>
      </p:sp>
      <p:sp>
        <p:nvSpPr>
          <p:cNvPr id="9" name="Text Box 10"/>
          <p:cNvSpPr txBox="1"/>
          <p:nvPr/>
        </p:nvSpPr>
        <p:spPr>
          <a:xfrm>
            <a:off x="924560" y="4458970"/>
            <a:ext cx="1108710" cy="460375"/>
          </a:xfrm>
          <a:prstGeom prst="rect">
            <a:avLst/>
          </a:prstGeom>
          <a:noFill/>
          <a:ln w="9525">
            <a:noFill/>
          </a:ln>
        </p:spPr>
        <p:txBody>
          <a:bodyPr wrap="square">
            <a:spAutoFit/>
          </a:bodyPr>
          <a:p>
            <a:pPr eaLnBrk="1" hangingPunct="1">
              <a:spcBef>
                <a:spcPct val="50000"/>
              </a:spcBef>
            </a:pPr>
            <a:r>
              <a:rPr lang="en-US" altLang="zh-CN" sz="2400" b="1" dirty="0">
                <a:solidFill>
                  <a:srgbClr val="0000CC"/>
                </a:solidFill>
                <a:latin typeface="Calibri" panose="020F0502020204030204" charset="0"/>
              </a:rPr>
              <a:t>1940</a:t>
            </a:r>
            <a:r>
              <a:rPr lang="zh-CN" altLang="en-US" sz="2400" b="1" dirty="0">
                <a:solidFill>
                  <a:srgbClr val="0000CC"/>
                </a:solidFill>
                <a:latin typeface="Calibri" panose="020F0502020204030204" charset="0"/>
              </a:rPr>
              <a:t>年</a:t>
            </a:r>
            <a:endParaRPr lang="zh-CN" altLang="en-US" sz="2400" b="1" dirty="0">
              <a:solidFill>
                <a:srgbClr val="0000CC"/>
              </a:solidFill>
              <a:latin typeface="Calibri" panose="020F0502020204030204" charset="0"/>
            </a:endParaRPr>
          </a:p>
        </p:txBody>
      </p:sp>
      <p:sp>
        <p:nvSpPr>
          <p:cNvPr id="10" name="Text Box 7"/>
          <p:cNvSpPr txBox="1"/>
          <p:nvPr/>
        </p:nvSpPr>
        <p:spPr>
          <a:xfrm>
            <a:off x="2131060" y="4458970"/>
            <a:ext cx="3824605" cy="460375"/>
          </a:xfrm>
          <a:prstGeom prst="rect">
            <a:avLst/>
          </a:prstGeom>
          <a:noFill/>
          <a:ln w="9525">
            <a:noFill/>
          </a:ln>
        </p:spPr>
        <p:txBody>
          <a:bodyPr wrap="square">
            <a:spAutoFit/>
          </a:bodyPr>
          <a:p>
            <a:pPr eaLnBrk="1" hangingPunct="1">
              <a:spcBef>
                <a:spcPct val="50000"/>
              </a:spcBef>
            </a:pPr>
            <a:r>
              <a:rPr lang="zh-CN" altLang="en-US" sz="2400" b="1" dirty="0">
                <a:solidFill>
                  <a:srgbClr val="FF0000"/>
                </a:solidFill>
                <a:latin typeface="Calibri" panose="020F0502020204030204" charset="0"/>
              </a:rPr>
              <a:t>百团大战</a:t>
            </a:r>
            <a:r>
              <a:rPr lang="en-US" altLang="zh-CN" sz="2400" b="1" dirty="0">
                <a:solidFill>
                  <a:srgbClr val="FF0000"/>
                </a:solidFill>
                <a:latin typeface="Calibri" panose="020F0502020204030204" charset="0"/>
              </a:rPr>
              <a:t>--</a:t>
            </a:r>
            <a:r>
              <a:rPr lang="zh-CN" altLang="en-US" sz="2400" b="1" dirty="0">
                <a:solidFill>
                  <a:srgbClr val="FF0000"/>
                </a:solidFill>
                <a:latin typeface="Calibri" panose="020F0502020204030204" charset="0"/>
              </a:rPr>
              <a:t>据点、交通线</a:t>
            </a:r>
            <a:endParaRPr lang="zh-CN" altLang="en-US" sz="2400" b="1" dirty="0">
              <a:solidFill>
                <a:srgbClr val="FF0000"/>
              </a:solidFill>
              <a:latin typeface="Calibri" panose="020F0502020204030204" charset="0"/>
            </a:endParaRPr>
          </a:p>
        </p:txBody>
      </p:sp>
      <p:sp>
        <p:nvSpPr>
          <p:cNvPr id="11" name="Text Box 42"/>
          <p:cNvSpPr txBox="1"/>
          <p:nvPr/>
        </p:nvSpPr>
        <p:spPr>
          <a:xfrm>
            <a:off x="5861050" y="4458970"/>
            <a:ext cx="5957570" cy="460375"/>
          </a:xfrm>
          <a:prstGeom prst="rect">
            <a:avLst/>
          </a:prstGeom>
          <a:noFill/>
          <a:ln w="9525">
            <a:noFill/>
          </a:ln>
        </p:spPr>
        <p:txBody>
          <a:bodyPr wrap="square">
            <a:spAutoFit/>
          </a:bodyPr>
          <a:p>
            <a:pPr eaLnBrk="1" hangingPunct="1">
              <a:spcBef>
                <a:spcPct val="50000"/>
              </a:spcBef>
            </a:pPr>
            <a:r>
              <a:rPr lang="zh-CN" altLang="en-US" sz="2400" b="1" dirty="0">
                <a:solidFill>
                  <a:srgbClr val="000000"/>
                </a:solidFill>
                <a:latin typeface="Calibri" panose="020F0502020204030204" charset="0"/>
              </a:rPr>
              <a:t>作用：增强了全国军民抗战胜利的信心</a:t>
            </a:r>
            <a:endParaRPr lang="zh-CN" altLang="en-US" sz="2400" b="1" dirty="0">
              <a:solidFill>
                <a:srgbClr val="000000"/>
              </a:solidFill>
              <a:latin typeface="Calibri" panose="020F0502020204030204" charset="0"/>
            </a:endParaRPr>
          </a:p>
        </p:txBody>
      </p:sp>
      <p:sp>
        <p:nvSpPr>
          <p:cNvPr id="13" name="Text Box 10"/>
          <p:cNvSpPr txBox="1"/>
          <p:nvPr/>
        </p:nvSpPr>
        <p:spPr>
          <a:xfrm>
            <a:off x="924560" y="4864100"/>
            <a:ext cx="1108710" cy="460375"/>
          </a:xfrm>
          <a:prstGeom prst="rect">
            <a:avLst/>
          </a:prstGeom>
          <a:noFill/>
          <a:ln w="9525">
            <a:noFill/>
          </a:ln>
        </p:spPr>
        <p:txBody>
          <a:bodyPr wrap="square">
            <a:spAutoFit/>
          </a:bodyPr>
          <a:p>
            <a:pPr eaLnBrk="1" hangingPunct="1">
              <a:spcBef>
                <a:spcPct val="50000"/>
              </a:spcBef>
            </a:pPr>
            <a:r>
              <a:rPr lang="en-US" altLang="zh-CN" sz="2400" b="1" dirty="0">
                <a:solidFill>
                  <a:srgbClr val="0000CC"/>
                </a:solidFill>
                <a:latin typeface="Calibri" panose="020F0502020204030204" charset="0"/>
              </a:rPr>
              <a:t>1941</a:t>
            </a:r>
            <a:r>
              <a:rPr lang="zh-CN" altLang="en-US" sz="2400" b="1" dirty="0">
                <a:solidFill>
                  <a:srgbClr val="0000CC"/>
                </a:solidFill>
                <a:latin typeface="Calibri" panose="020F0502020204030204" charset="0"/>
              </a:rPr>
              <a:t>年</a:t>
            </a:r>
            <a:endParaRPr lang="zh-CN" altLang="en-US" sz="2400" b="1" dirty="0">
              <a:solidFill>
                <a:srgbClr val="0000CC"/>
              </a:solidFill>
              <a:latin typeface="Calibri" panose="020F0502020204030204" charset="0"/>
            </a:endParaRPr>
          </a:p>
        </p:txBody>
      </p:sp>
      <p:sp>
        <p:nvSpPr>
          <p:cNvPr id="14" name="Text Box 7"/>
          <p:cNvSpPr txBox="1"/>
          <p:nvPr/>
        </p:nvSpPr>
        <p:spPr>
          <a:xfrm>
            <a:off x="2131060" y="4864100"/>
            <a:ext cx="3824605" cy="460375"/>
          </a:xfrm>
          <a:prstGeom prst="rect">
            <a:avLst/>
          </a:prstGeom>
          <a:noFill/>
          <a:ln w="9525">
            <a:noFill/>
          </a:ln>
        </p:spPr>
        <p:txBody>
          <a:bodyPr wrap="square">
            <a:spAutoFit/>
          </a:bodyPr>
          <a:p>
            <a:pPr eaLnBrk="1" hangingPunct="1">
              <a:spcBef>
                <a:spcPct val="50000"/>
              </a:spcBef>
            </a:pPr>
            <a:r>
              <a:rPr lang="zh-CN" sz="2400" b="1" dirty="0">
                <a:solidFill>
                  <a:srgbClr val="FF0000"/>
                </a:solidFill>
                <a:latin typeface="Calibri" panose="020F0502020204030204" charset="0"/>
              </a:rPr>
              <a:t>粉碎日军的</a:t>
            </a:r>
            <a:r>
              <a:rPr lang="en-US" altLang="zh-CN" sz="2400" b="1" dirty="0">
                <a:solidFill>
                  <a:srgbClr val="FF0000"/>
                </a:solidFill>
                <a:latin typeface="Calibri" panose="020F0502020204030204" charset="0"/>
              </a:rPr>
              <a:t>“</a:t>
            </a:r>
            <a:r>
              <a:rPr lang="zh-CN" altLang="en-US" sz="2400" b="1" dirty="0">
                <a:solidFill>
                  <a:srgbClr val="FF0000"/>
                </a:solidFill>
                <a:latin typeface="Calibri" panose="020F0502020204030204" charset="0"/>
              </a:rPr>
              <a:t>扫荡</a:t>
            </a:r>
            <a:r>
              <a:rPr lang="en-US" altLang="zh-CN" sz="2400" b="1" dirty="0">
                <a:solidFill>
                  <a:srgbClr val="FF0000"/>
                </a:solidFill>
                <a:latin typeface="Calibri" panose="020F0502020204030204" charset="0"/>
              </a:rPr>
              <a:t>”</a:t>
            </a:r>
            <a:endParaRPr lang="en-US" altLang="zh-CN" sz="2400" b="1" dirty="0">
              <a:solidFill>
                <a:srgbClr val="FF0000"/>
              </a:solidFill>
              <a:latin typeface="Calibri" panose="020F0502020204030204" charset="0"/>
            </a:endParaRPr>
          </a:p>
        </p:txBody>
      </p:sp>
      <p:sp>
        <p:nvSpPr>
          <p:cNvPr id="16" name="Text Box 42"/>
          <p:cNvSpPr txBox="1"/>
          <p:nvPr/>
        </p:nvSpPr>
        <p:spPr>
          <a:xfrm>
            <a:off x="2292985" y="5324475"/>
            <a:ext cx="9406890" cy="1198880"/>
          </a:xfrm>
          <a:prstGeom prst="rect">
            <a:avLst/>
          </a:prstGeom>
          <a:noFill/>
          <a:ln w="9525">
            <a:noFill/>
          </a:ln>
        </p:spPr>
        <p:txBody>
          <a:bodyPr wrap="square">
            <a:spAutoFit/>
          </a:bodyPr>
          <a:p>
            <a:pPr eaLnBrk="1" hangingPunct="1">
              <a:spcBef>
                <a:spcPct val="50000"/>
              </a:spcBef>
            </a:pPr>
            <a:r>
              <a:rPr lang="zh-CN" altLang="en-US" sz="2400" b="1" dirty="0">
                <a:solidFill>
                  <a:srgbClr val="000000"/>
                </a:solidFill>
                <a:latin typeface="黑体" panose="02010609060101010101" pitchFamily="2" charset="-122"/>
                <a:ea typeface="黑体" panose="02010609060101010101" pitchFamily="2" charset="-122"/>
              </a:rPr>
              <a:t>①以国民党为主导的正面战场（初中期是主要战场）；以共产党为主导的敌后战场（</a:t>
            </a:r>
            <a:r>
              <a:rPr lang="en-US" altLang="zh-CN" sz="2400" b="1" dirty="0">
                <a:solidFill>
                  <a:srgbClr val="000000"/>
                </a:solidFill>
                <a:latin typeface="黑体" panose="02010609060101010101" pitchFamily="2" charset="-122"/>
                <a:ea typeface="黑体" panose="02010609060101010101" pitchFamily="2" charset="-122"/>
              </a:rPr>
              <a:t>1941</a:t>
            </a:r>
            <a:r>
              <a:rPr lang="zh-CN" altLang="en-US" sz="2400" b="1" dirty="0">
                <a:solidFill>
                  <a:srgbClr val="000000"/>
                </a:solidFill>
                <a:latin typeface="黑体" panose="02010609060101010101" pitchFamily="2" charset="-122"/>
                <a:ea typeface="黑体" panose="02010609060101010101" pitchFamily="2" charset="-122"/>
              </a:rPr>
              <a:t>年后成为主要战场）。</a:t>
            </a:r>
            <a:r>
              <a:rPr lang="zh-CN" altLang="en-US" sz="2400" b="1" dirty="0">
                <a:solidFill>
                  <a:srgbClr val="000000"/>
                </a:solidFill>
                <a:latin typeface="黑体" panose="02010609060101010101" pitchFamily="2" charset="-122"/>
                <a:ea typeface="黑体" panose="02010609060101010101" pitchFamily="2" charset="-122"/>
                <a:sym typeface="+mn-ea"/>
              </a:rPr>
              <a:t>②相互配合，遏制侵华日军的步伐。③</a:t>
            </a:r>
            <a:r>
              <a:rPr lang="zh-CN" altLang="en-US" sz="2400" b="1" dirty="0">
                <a:latin typeface="黑体" panose="02010609060101010101" pitchFamily="2" charset="-122"/>
                <a:ea typeface="黑体" panose="02010609060101010101" pitchFamily="2" charset="-122"/>
                <a:sym typeface="+mn-ea"/>
              </a:rPr>
              <a:t>全民族抗战的</a:t>
            </a:r>
            <a:r>
              <a:rPr lang="zh-CN" altLang="en-US" sz="2400" b="1" dirty="0">
                <a:solidFill>
                  <a:srgbClr val="FF0000"/>
                </a:solidFill>
                <a:latin typeface="黑体" panose="02010609060101010101" pitchFamily="2" charset="-122"/>
                <a:ea typeface="黑体" panose="02010609060101010101" pitchFamily="2" charset="-122"/>
                <a:sym typeface="+mn-ea"/>
              </a:rPr>
              <a:t>重要组成部分，</a:t>
            </a:r>
            <a:r>
              <a:rPr lang="zh-CN" altLang="en-US" sz="2400" b="1" dirty="0">
                <a:latin typeface="黑体" panose="02010609060101010101" pitchFamily="2" charset="-122"/>
                <a:ea typeface="黑体" panose="02010609060101010101" pitchFamily="2" charset="-122"/>
                <a:sym typeface="+mn-ea"/>
              </a:rPr>
              <a:t>抗日的</a:t>
            </a:r>
            <a:r>
              <a:rPr lang="zh-CN" altLang="en-US" sz="2400" b="1" dirty="0">
                <a:solidFill>
                  <a:srgbClr val="FF0000"/>
                </a:solidFill>
                <a:latin typeface="黑体" panose="02010609060101010101" pitchFamily="2" charset="-122"/>
                <a:ea typeface="黑体" panose="02010609060101010101" pitchFamily="2" charset="-122"/>
                <a:sym typeface="+mn-ea"/>
              </a:rPr>
              <a:t>总目标是一致。</a:t>
            </a:r>
            <a:endParaRPr lang="zh-CN" altLang="en-US" sz="2400" b="1" dirty="0">
              <a:solidFill>
                <a:srgbClr val="FF0000"/>
              </a:solidFill>
              <a:latin typeface="黑体" panose="02010609060101010101" pitchFamily="2" charset="-122"/>
              <a:ea typeface="黑体" panose="0201060906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8493"/>
                                        </p:tgtEl>
                                        <p:attrNameLst>
                                          <p:attrName>style.visibility</p:attrName>
                                        </p:attrNameLst>
                                      </p:cBhvr>
                                      <p:to>
                                        <p:strVal val="visible"/>
                                      </p:to>
                                    </p:set>
                                    <p:animEffect transition="in" filter="blinds(horizontal)">
                                      <p:cBhvr>
                                        <p:cTn id="12" dur="500"/>
                                        <p:tgtEl>
                                          <p:spTgt spid="3184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5">
                                            <p:txEl>
                                              <p:charRg st="0" end="5"/>
                                            </p:txEl>
                                          </p:spTgt>
                                        </p:tgtEl>
                                        <p:attrNameLst>
                                          <p:attrName>style.visibility</p:attrName>
                                        </p:attrNameLst>
                                      </p:cBhvr>
                                      <p:to>
                                        <p:strVal val="visible"/>
                                      </p:to>
                                    </p:set>
                                    <p:animEffect transition="in" filter="blinds(horizontal)">
                                      <p:cBhvr>
                                        <p:cTn id="17" dur="500"/>
                                        <p:tgtEl>
                                          <p:spTgt spid="15365">
                                            <p:txEl>
                                              <p:charRg st="0"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8494"/>
                                        </p:tgtEl>
                                        <p:attrNameLst>
                                          <p:attrName>style.visibility</p:attrName>
                                        </p:attrNameLst>
                                      </p:cBhvr>
                                      <p:to>
                                        <p:strVal val="visible"/>
                                      </p:to>
                                    </p:set>
                                    <p:animEffect transition="in" filter="blinds(horizontal)">
                                      <p:cBhvr>
                                        <p:cTn id="22" dur="500"/>
                                        <p:tgtEl>
                                          <p:spTgt spid="31849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401"/>
                                        </p:tgtEl>
                                        <p:attrNameLst>
                                          <p:attrName>style.visibility</p:attrName>
                                        </p:attrNameLst>
                                      </p:cBhvr>
                                      <p:to>
                                        <p:strVal val="visible"/>
                                      </p:to>
                                    </p:set>
                                    <p:animEffect transition="in" filter="blinds(horizontal)">
                                      <p:cBhvr>
                                        <p:cTn id="27" dur="500"/>
                                        <p:tgtEl>
                                          <p:spTgt spid="15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linds(horizont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8495"/>
                                        </p:tgtEl>
                                        <p:attrNameLst>
                                          <p:attrName>style.visibility</p:attrName>
                                        </p:attrNameLst>
                                      </p:cBhvr>
                                      <p:to>
                                        <p:strVal val="visible"/>
                                      </p:to>
                                    </p:set>
                                    <p:animEffect transition="in" filter="blinds(horizontal)">
                                      <p:cBhvr>
                                        <p:cTn id="37" dur="500"/>
                                        <p:tgtEl>
                                          <p:spTgt spid="31849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402"/>
                                        </p:tgtEl>
                                        <p:attrNameLst>
                                          <p:attrName>style.visibility</p:attrName>
                                        </p:attrNameLst>
                                      </p:cBhvr>
                                      <p:to>
                                        <p:strVal val="visible"/>
                                      </p:to>
                                    </p:set>
                                    <p:animEffect transition="in" filter="blinds(horizontal)">
                                      <p:cBhvr>
                                        <p:cTn id="42" dur="500"/>
                                        <p:tgtEl>
                                          <p:spTgt spid="1540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370"/>
                                        </p:tgtEl>
                                        <p:attrNameLst>
                                          <p:attrName>style.visibility</p:attrName>
                                        </p:attrNameLst>
                                      </p:cBhvr>
                                      <p:to>
                                        <p:strVal val="visible"/>
                                      </p:to>
                                    </p:set>
                                    <p:animEffect transition="in" filter="blinds(horizontal)">
                                      <p:cBhvr>
                                        <p:cTn id="47" dur="500"/>
                                        <p:tgtEl>
                                          <p:spTgt spid="1537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8496"/>
                                        </p:tgtEl>
                                        <p:attrNameLst>
                                          <p:attrName>style.visibility</p:attrName>
                                        </p:attrNameLst>
                                      </p:cBhvr>
                                      <p:to>
                                        <p:strVal val="visible"/>
                                      </p:to>
                                    </p:set>
                                    <p:animEffect transition="in" filter="blinds(horizontal)">
                                      <p:cBhvr>
                                        <p:cTn id="52" dur="500"/>
                                        <p:tgtEl>
                                          <p:spTgt spid="31849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linds(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367"/>
                                        </p:tgtEl>
                                        <p:attrNameLst>
                                          <p:attrName>style.visibility</p:attrName>
                                        </p:attrNameLst>
                                      </p:cBhvr>
                                      <p:to>
                                        <p:strVal val="visible"/>
                                      </p:to>
                                    </p:set>
                                    <p:animEffect transition="in" filter="blinds(horizontal)">
                                      <p:cBhvr>
                                        <p:cTn id="72" dur="500"/>
                                        <p:tgtEl>
                                          <p:spTgt spid="1536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blinds(horizontal)">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linds(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linds(horizontal)">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linds(horizont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linds(horizontal)">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linds(horizontal)">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blinds(horizontal)">
                                      <p:cBhvr>
                                        <p:cTn id="10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70" grpId="0"/>
      <p:bldP spid="15364" grpId="0"/>
      <p:bldP spid="15401" grpId="0"/>
      <p:bldP spid="15402" grpId="0"/>
      <p:bldP spid="5" grpId="0"/>
      <p:bldP spid="15367" grpId="0"/>
      <p:bldP spid="7" grpId="0"/>
      <p:bldP spid="8" grpId="0"/>
      <p:bldP spid="9" grpId="0"/>
      <p:bldP spid="10" grpId="0"/>
      <p:bldP spid="11" grpId="0"/>
      <p:bldP spid="13" grpId="0"/>
      <p:bldP spid="14" grpId="0"/>
      <p:bldP spid="16" grpId="0"/>
      <p:bldP spid="318493" grpId="0"/>
      <p:bldP spid="318494" grpId="0"/>
      <p:bldP spid="318495" grpId="0"/>
      <p:bldP spid="31849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图片 46081" descr="dabw2"/>
          <p:cNvPicPr>
            <a:picLocks noChangeAspect="1"/>
          </p:cNvPicPr>
          <p:nvPr/>
        </p:nvPicPr>
        <p:blipFill>
          <a:blip r:embed="rId1"/>
          <a:stretch>
            <a:fillRect/>
          </a:stretch>
        </p:blipFill>
        <p:spPr>
          <a:xfrm>
            <a:off x="1501775" y="999173"/>
            <a:ext cx="9144000" cy="5543550"/>
          </a:xfrm>
          <a:prstGeom prst="rect">
            <a:avLst/>
          </a:prstGeom>
          <a:noFill/>
          <a:ln w="9525">
            <a:noFill/>
          </a:ln>
        </p:spPr>
      </p:pic>
      <p:sp>
        <p:nvSpPr>
          <p:cNvPr id="46083" name="矩形标注 46082"/>
          <p:cNvSpPr/>
          <p:nvPr/>
        </p:nvSpPr>
        <p:spPr>
          <a:xfrm>
            <a:off x="7658100" y="4972685"/>
            <a:ext cx="2447925" cy="850900"/>
          </a:xfrm>
          <a:prstGeom prst="wedgeRectCallout">
            <a:avLst>
              <a:gd name="adj1" fmla="val 14787"/>
              <a:gd name="adj2" fmla="val -118097"/>
            </a:avLst>
          </a:prstGeom>
          <a:solidFill>
            <a:schemeClr val="bg1"/>
          </a:solidFill>
          <a:ln w="38100" cap="flat" cmpd="sng">
            <a:solidFill>
              <a:srgbClr val="663300"/>
            </a:solidFill>
            <a:prstDash val="solid"/>
            <a:miter/>
            <a:headEnd type="none" w="med" len="med"/>
            <a:tailEnd type="none" w="med" len="med"/>
          </a:ln>
        </p:spPr>
        <p:txBody>
          <a:bodyPr/>
          <a:p>
            <a:pPr algn="ctr">
              <a:buClrTx/>
            </a:pPr>
            <a:r>
              <a:rPr lang="en-US" altLang="zh-CN" sz="2400" b="1">
                <a:solidFill>
                  <a:srgbClr val="000000"/>
                </a:solidFill>
                <a:latin typeface="黑体" panose="02010609060101010101" pitchFamily="2" charset="-122"/>
                <a:ea typeface="黑体" panose="02010609060101010101" pitchFamily="2" charset="-122"/>
              </a:rPr>
              <a:t>A</a:t>
            </a:r>
            <a:r>
              <a:rPr lang="zh-CN" altLang="en-US" sz="2400" b="1">
                <a:solidFill>
                  <a:srgbClr val="000000"/>
                </a:solidFill>
                <a:latin typeface="黑体" panose="02010609060101010101" pitchFamily="2" charset="-122"/>
                <a:ea typeface="黑体" panose="02010609060101010101" pitchFamily="2" charset="-122"/>
              </a:rPr>
              <a:t>、淞沪会战</a:t>
            </a:r>
            <a:r>
              <a:rPr lang="en-US" altLang="zh-CN" sz="2400" b="1">
                <a:solidFill>
                  <a:srgbClr val="000000"/>
                </a:solidFill>
                <a:latin typeface="黑体" panose="02010609060101010101" pitchFamily="2" charset="-122"/>
                <a:ea typeface="黑体" panose="02010609060101010101" pitchFamily="2" charset="-122"/>
              </a:rPr>
              <a:t>(1937 .8--11</a:t>
            </a:r>
            <a:r>
              <a:rPr lang="zh-CN" altLang="en-US" sz="2400" b="1">
                <a:solidFill>
                  <a:srgbClr val="000000"/>
                </a:solidFill>
                <a:latin typeface="黑体" panose="02010609060101010101" pitchFamily="2" charset="-122"/>
                <a:ea typeface="黑体" panose="02010609060101010101" pitchFamily="2" charset="-122"/>
              </a:rPr>
              <a:t>）</a:t>
            </a:r>
            <a:endParaRPr lang="zh-CN" altLang="en-US" sz="2400" b="1">
              <a:solidFill>
                <a:srgbClr val="000000"/>
              </a:solidFill>
              <a:latin typeface="黑体" panose="02010609060101010101" pitchFamily="2" charset="-122"/>
              <a:ea typeface="黑体" panose="02010609060101010101" pitchFamily="2" charset="-122"/>
            </a:endParaRPr>
          </a:p>
        </p:txBody>
      </p:sp>
      <p:sp>
        <p:nvSpPr>
          <p:cNvPr id="46084" name="矩形标注 46083"/>
          <p:cNvSpPr/>
          <p:nvPr/>
        </p:nvSpPr>
        <p:spPr>
          <a:xfrm>
            <a:off x="4849813" y="2510473"/>
            <a:ext cx="2520950" cy="846137"/>
          </a:xfrm>
          <a:prstGeom prst="wedgeRectCallout">
            <a:avLst>
              <a:gd name="adj1" fmla="val 63981"/>
              <a:gd name="adj2" fmla="val 68384"/>
            </a:avLst>
          </a:prstGeom>
          <a:solidFill>
            <a:schemeClr val="bg1"/>
          </a:solidFill>
          <a:ln w="38100" cap="flat" cmpd="sng">
            <a:solidFill>
              <a:srgbClr val="663300"/>
            </a:solidFill>
            <a:prstDash val="solid"/>
            <a:miter/>
            <a:headEnd type="none" w="med" len="med"/>
            <a:tailEnd type="none" w="med" len="med"/>
          </a:ln>
        </p:spPr>
        <p:txBody>
          <a:bodyPr/>
          <a:p>
            <a:pPr algn="ctr">
              <a:buClrTx/>
            </a:pPr>
            <a:r>
              <a:rPr lang="en-US" altLang="zh-CN" sz="2400" b="1">
                <a:solidFill>
                  <a:srgbClr val="000000"/>
                </a:solidFill>
                <a:latin typeface="黑体" panose="02010609060101010101" pitchFamily="2" charset="-122"/>
                <a:ea typeface="黑体" panose="02010609060101010101" pitchFamily="2" charset="-122"/>
              </a:rPr>
              <a:t>B</a:t>
            </a:r>
            <a:r>
              <a:rPr lang="zh-CN" altLang="en-US" sz="2400" b="1">
                <a:solidFill>
                  <a:srgbClr val="000000"/>
                </a:solidFill>
                <a:latin typeface="黑体" panose="02010609060101010101" pitchFamily="2" charset="-122"/>
                <a:ea typeface="黑体" panose="02010609060101010101" pitchFamily="2" charset="-122"/>
              </a:rPr>
              <a:t>、太原会战</a:t>
            </a:r>
            <a:r>
              <a:rPr lang="en-US" altLang="zh-CN" sz="2400" b="1">
                <a:solidFill>
                  <a:srgbClr val="000000"/>
                </a:solidFill>
                <a:latin typeface="黑体" panose="02010609060101010101" pitchFamily="2" charset="-122"/>
                <a:ea typeface="黑体" panose="02010609060101010101" pitchFamily="2" charset="-122"/>
              </a:rPr>
              <a:t>(1937.9</a:t>
            </a:r>
            <a:r>
              <a:rPr lang="en-US" altLang="zh-CN" sz="2400" b="1">
                <a:solidFill>
                  <a:srgbClr val="000000"/>
                </a:solidFill>
                <a:latin typeface="华文中宋" pitchFamily="2" charset="-122"/>
                <a:ea typeface="黑体" panose="02010609060101010101" pitchFamily="2" charset="-122"/>
              </a:rPr>
              <a:t>—</a:t>
            </a:r>
            <a:r>
              <a:rPr lang="en-US" altLang="zh-CN" sz="2400" b="1">
                <a:solidFill>
                  <a:srgbClr val="000000"/>
                </a:solidFill>
                <a:latin typeface="黑体" panose="02010609060101010101" pitchFamily="2" charset="-122"/>
                <a:ea typeface="黑体" panose="02010609060101010101" pitchFamily="2" charset="-122"/>
              </a:rPr>
              <a:t>11)</a:t>
            </a:r>
            <a:endParaRPr lang="en-US" altLang="zh-CN" sz="2400" b="1">
              <a:solidFill>
                <a:srgbClr val="000000"/>
              </a:solidFill>
              <a:latin typeface="黑体" panose="02010609060101010101" pitchFamily="2" charset="-122"/>
              <a:ea typeface="黑体" panose="02010609060101010101" pitchFamily="2" charset="-122"/>
            </a:endParaRPr>
          </a:p>
        </p:txBody>
      </p:sp>
      <p:sp>
        <p:nvSpPr>
          <p:cNvPr id="46085" name="矩形标注 46084"/>
          <p:cNvSpPr/>
          <p:nvPr/>
        </p:nvSpPr>
        <p:spPr>
          <a:xfrm>
            <a:off x="5713413" y="3734435"/>
            <a:ext cx="2052637" cy="865188"/>
          </a:xfrm>
          <a:prstGeom prst="wedgeRectCallout">
            <a:avLst>
              <a:gd name="adj1" fmla="val 66861"/>
              <a:gd name="adj2" fmla="val 51282"/>
            </a:avLst>
          </a:prstGeom>
          <a:solidFill>
            <a:schemeClr val="bg1"/>
          </a:solidFill>
          <a:ln w="38100" cap="flat" cmpd="sng">
            <a:solidFill>
              <a:srgbClr val="663300"/>
            </a:solidFill>
            <a:prstDash val="solid"/>
            <a:miter/>
            <a:headEnd type="none" w="med" len="med"/>
            <a:tailEnd type="none" w="med" len="med"/>
          </a:ln>
        </p:spPr>
        <p:txBody>
          <a:bodyPr/>
          <a:p>
            <a:pPr algn="ctr">
              <a:buClrTx/>
            </a:pPr>
            <a:r>
              <a:rPr lang="en-US" altLang="zh-CN" sz="2400" b="1">
                <a:solidFill>
                  <a:srgbClr val="000000"/>
                </a:solidFill>
                <a:latin typeface="黑体" panose="02010609060101010101" pitchFamily="2" charset="-122"/>
                <a:ea typeface="黑体" panose="02010609060101010101" pitchFamily="2" charset="-122"/>
              </a:rPr>
              <a:t>D</a:t>
            </a:r>
            <a:r>
              <a:rPr lang="zh-CN" altLang="en-US" sz="2400" b="1">
                <a:solidFill>
                  <a:srgbClr val="000000"/>
                </a:solidFill>
                <a:latin typeface="黑体" panose="02010609060101010101" pitchFamily="2" charset="-122"/>
                <a:ea typeface="黑体" panose="02010609060101010101" pitchFamily="2" charset="-122"/>
              </a:rPr>
              <a:t>、武汉会战</a:t>
            </a:r>
            <a:r>
              <a:rPr lang="en-US" altLang="zh-CN" sz="2400" b="1">
                <a:solidFill>
                  <a:srgbClr val="000000"/>
                </a:solidFill>
                <a:latin typeface="黑体" panose="02010609060101010101" pitchFamily="2" charset="-122"/>
                <a:ea typeface="黑体" panose="02010609060101010101" pitchFamily="2" charset="-122"/>
              </a:rPr>
              <a:t>(1938.6</a:t>
            </a:r>
            <a:r>
              <a:rPr lang="en-US" altLang="zh-CN" sz="2400" b="1">
                <a:solidFill>
                  <a:srgbClr val="000000"/>
                </a:solidFill>
                <a:latin typeface="华文中宋" pitchFamily="2" charset="-122"/>
                <a:ea typeface="黑体" panose="02010609060101010101" pitchFamily="2" charset="-122"/>
              </a:rPr>
              <a:t>—</a:t>
            </a:r>
            <a:r>
              <a:rPr lang="en-US" altLang="zh-CN" sz="2400" b="1">
                <a:solidFill>
                  <a:srgbClr val="000000"/>
                </a:solidFill>
                <a:latin typeface="黑体" panose="02010609060101010101" pitchFamily="2" charset="-122"/>
                <a:ea typeface="黑体" panose="02010609060101010101" pitchFamily="2" charset="-122"/>
              </a:rPr>
              <a:t>10)</a:t>
            </a:r>
            <a:endParaRPr lang="en-US" altLang="zh-CN" sz="2400" b="1">
              <a:solidFill>
                <a:srgbClr val="000000"/>
              </a:solidFill>
              <a:latin typeface="黑体" panose="02010609060101010101" pitchFamily="2" charset="-122"/>
              <a:ea typeface="黑体" panose="02010609060101010101" pitchFamily="2" charset="-122"/>
            </a:endParaRPr>
          </a:p>
        </p:txBody>
      </p:sp>
      <p:grpSp>
        <p:nvGrpSpPr>
          <p:cNvPr id="46086" name="组合 46085"/>
          <p:cNvGrpSpPr/>
          <p:nvPr/>
        </p:nvGrpSpPr>
        <p:grpSpPr>
          <a:xfrm>
            <a:off x="3194050" y="1661160"/>
            <a:ext cx="2219325" cy="474663"/>
            <a:chOff x="0" y="0"/>
            <a:chExt cx="1398" cy="384"/>
          </a:xfrm>
        </p:grpSpPr>
        <p:sp>
          <p:nvSpPr>
            <p:cNvPr id="46087" name="线形标注 2 46086"/>
            <p:cNvSpPr/>
            <p:nvPr/>
          </p:nvSpPr>
          <p:spPr>
            <a:xfrm>
              <a:off x="0" y="0"/>
              <a:ext cx="1398" cy="384"/>
            </a:xfrm>
            <a:prstGeom prst="borderCallout2">
              <a:avLst>
                <a:gd name="adj1" fmla="val 18750"/>
                <a:gd name="adj2" fmla="val 103435"/>
                <a:gd name="adj3" fmla="val 18750"/>
                <a:gd name="adj4" fmla="val 123245"/>
                <a:gd name="adj5" fmla="val 212759"/>
                <a:gd name="adj6" fmla="val 150931"/>
              </a:avLst>
            </a:prstGeom>
            <a:solidFill>
              <a:srgbClr val="FFFF00"/>
            </a:solidFill>
            <a:ln w="28575" cap="flat" cmpd="sng">
              <a:solidFill>
                <a:srgbClr val="0000CC"/>
              </a:solidFill>
              <a:prstDash val="solid"/>
              <a:miter/>
              <a:headEnd type="none" w="med" len="med"/>
              <a:tailEnd type="none" w="med" len="med"/>
            </a:ln>
          </p:spPr>
          <p:txBody>
            <a:bodyPr/>
            <a:p>
              <a:pPr algn="ctr">
                <a:buClrTx/>
              </a:pPr>
              <a:endParaRPr sz="2800">
                <a:latin typeface="Times New Roman" panose="02020603050405020304" pitchFamily="18" charset="0"/>
              </a:endParaRPr>
            </a:p>
          </p:txBody>
        </p:sp>
        <p:sp>
          <p:nvSpPr>
            <p:cNvPr id="46088" name="文本框 46087"/>
            <p:cNvSpPr txBox="1"/>
            <p:nvPr/>
          </p:nvSpPr>
          <p:spPr>
            <a:xfrm>
              <a:off x="45" y="0"/>
              <a:ext cx="1316" cy="372"/>
            </a:xfrm>
            <a:prstGeom prst="rect">
              <a:avLst/>
            </a:prstGeom>
            <a:solidFill>
              <a:schemeClr val="bg1"/>
            </a:solidFill>
            <a:ln w="9525">
              <a:noFill/>
            </a:ln>
          </p:spPr>
          <p:txBody>
            <a:bodyPr>
              <a:spAutoFit/>
            </a:bodyPr>
            <a:p>
              <a:pPr>
                <a:spcBef>
                  <a:spcPct val="50000"/>
                </a:spcBef>
                <a:buClrTx/>
              </a:pPr>
              <a:r>
                <a:rPr lang="zh-CN" altLang="en-US" sz="2400" b="1">
                  <a:solidFill>
                    <a:srgbClr val="FF0000"/>
                  </a:solidFill>
                  <a:latin typeface="Times New Roman" panose="02020603050405020304" pitchFamily="18" charset="0"/>
                  <a:ea typeface="华文中宋" pitchFamily="2" charset="-122"/>
                </a:rPr>
                <a:t>平型关大捷</a:t>
              </a:r>
              <a:endParaRPr lang="zh-CN" altLang="en-US" sz="2400" b="1">
                <a:solidFill>
                  <a:srgbClr val="FF0000"/>
                </a:solidFill>
                <a:latin typeface="Times New Roman" panose="02020603050405020304" pitchFamily="18" charset="0"/>
                <a:ea typeface="华文中宋" pitchFamily="2" charset="-122"/>
              </a:endParaRPr>
            </a:p>
          </p:txBody>
        </p:sp>
      </p:grpSp>
      <p:grpSp>
        <p:nvGrpSpPr>
          <p:cNvPr id="46089" name="组合 46088"/>
          <p:cNvGrpSpPr/>
          <p:nvPr/>
        </p:nvGrpSpPr>
        <p:grpSpPr>
          <a:xfrm>
            <a:off x="6937375" y="1142048"/>
            <a:ext cx="2219325" cy="483132"/>
            <a:chOff x="0" y="0"/>
            <a:chExt cx="1398" cy="391"/>
          </a:xfrm>
        </p:grpSpPr>
        <p:sp>
          <p:nvSpPr>
            <p:cNvPr id="46090" name="线形标注 2 46089">
              <a:hlinkClick r:id="" action="ppaction://noaction"/>
            </p:cNvPr>
            <p:cNvSpPr/>
            <p:nvPr/>
          </p:nvSpPr>
          <p:spPr>
            <a:xfrm>
              <a:off x="0" y="0"/>
              <a:ext cx="1398" cy="384"/>
            </a:xfrm>
            <a:prstGeom prst="borderCallout2">
              <a:avLst>
                <a:gd name="adj1" fmla="val 18750"/>
                <a:gd name="adj2" fmla="val 103435"/>
                <a:gd name="adj3" fmla="val 18750"/>
                <a:gd name="adj4" fmla="val 103435"/>
                <a:gd name="adj5" fmla="val 322134"/>
                <a:gd name="adj6" fmla="val 112088"/>
              </a:avLst>
            </a:prstGeom>
            <a:solidFill>
              <a:srgbClr val="FFFF00"/>
            </a:solidFill>
            <a:ln w="28575" cap="flat" cmpd="sng">
              <a:solidFill>
                <a:srgbClr val="0000CC"/>
              </a:solidFill>
              <a:prstDash val="solid"/>
              <a:miter/>
              <a:headEnd type="none" w="med" len="med"/>
              <a:tailEnd type="none" w="med" len="med"/>
            </a:ln>
          </p:spPr>
          <p:txBody>
            <a:bodyPr/>
            <a:p>
              <a:pPr algn="ctr">
                <a:buClrTx/>
              </a:pPr>
              <a:endParaRPr sz="2800">
                <a:latin typeface="Times New Roman" panose="02020603050405020304" pitchFamily="18" charset="0"/>
              </a:endParaRPr>
            </a:p>
          </p:txBody>
        </p:sp>
        <p:sp>
          <p:nvSpPr>
            <p:cNvPr id="46091" name="文本框 46090">
              <a:hlinkClick r:id="rId2" action="ppaction://hlinkfile"/>
            </p:cNvPr>
            <p:cNvSpPr txBox="1"/>
            <p:nvPr/>
          </p:nvSpPr>
          <p:spPr>
            <a:xfrm>
              <a:off x="69" y="18"/>
              <a:ext cx="1316" cy="373"/>
            </a:xfrm>
            <a:prstGeom prst="rect">
              <a:avLst/>
            </a:prstGeom>
            <a:solidFill>
              <a:schemeClr val="bg1"/>
            </a:solidFill>
            <a:ln w="9525">
              <a:noFill/>
            </a:ln>
          </p:spPr>
          <p:txBody>
            <a:bodyPr>
              <a:spAutoFit/>
            </a:bodyPr>
            <a:p>
              <a:pPr>
                <a:spcBef>
                  <a:spcPct val="50000"/>
                </a:spcBef>
                <a:buClrTx/>
              </a:pPr>
              <a:r>
                <a:rPr lang="zh-CN" altLang="en-US" sz="2400" b="1">
                  <a:solidFill>
                    <a:srgbClr val="000000"/>
                  </a:solidFill>
                  <a:latin typeface="Times New Roman" panose="02020603050405020304" pitchFamily="18" charset="0"/>
                  <a:ea typeface="黑体" panose="02010609060101010101" pitchFamily="2" charset="-122"/>
                </a:rPr>
                <a:t>台儿庄大捷</a:t>
              </a:r>
              <a:endParaRPr lang="zh-CN" altLang="en-US" sz="2400" b="1">
                <a:solidFill>
                  <a:srgbClr val="000000"/>
                </a:solidFill>
                <a:latin typeface="Times New Roman" panose="02020603050405020304" pitchFamily="18" charset="0"/>
                <a:ea typeface="黑体" panose="02010609060101010101" pitchFamily="2" charset="-122"/>
              </a:endParaRPr>
            </a:p>
          </p:txBody>
        </p:sp>
      </p:grpSp>
      <p:sp>
        <p:nvSpPr>
          <p:cNvPr id="46092" name="文本框 46091"/>
          <p:cNvSpPr txBox="1"/>
          <p:nvPr/>
        </p:nvSpPr>
        <p:spPr>
          <a:xfrm>
            <a:off x="4575810" y="260350"/>
            <a:ext cx="2995930" cy="645160"/>
          </a:xfrm>
          <a:prstGeom prst="rect">
            <a:avLst/>
          </a:prstGeom>
          <a:noFill/>
          <a:ln w="38100" cap="flat" cmpd="sng">
            <a:solidFill>
              <a:srgbClr val="FF0000"/>
            </a:solidFill>
            <a:prstDash val="solid"/>
            <a:miter/>
            <a:headEnd type="none" w="med" len="med"/>
            <a:tailEnd type="none" w="med" len="med"/>
          </a:ln>
        </p:spPr>
        <p:txBody>
          <a:bodyPr wrap="square">
            <a:spAutoFit/>
          </a:bodyPr>
          <a:p>
            <a:pPr algn="ctr">
              <a:spcBef>
                <a:spcPct val="50000"/>
              </a:spcBef>
            </a:pPr>
            <a:r>
              <a:rPr lang="zh-CN" altLang="en-US" sz="3600" b="1" dirty="0">
                <a:latin typeface="Arial" panose="020B0604020202020204" pitchFamily="34" charset="0"/>
                <a:ea typeface="黑体" panose="02010609060101010101" pitchFamily="2" charset="-122"/>
              </a:rPr>
              <a:t>国民党抗争</a:t>
            </a:r>
            <a:endParaRPr lang="zh-CN" altLang="en-US" sz="3600" b="1" dirty="0">
              <a:latin typeface="Arial" panose="020B0604020202020204" pitchFamily="34" charset="0"/>
              <a:ea typeface="黑体" panose="02010609060101010101" pitchFamily="2" charset="-122"/>
            </a:endParaRPr>
          </a:p>
        </p:txBody>
      </p:sp>
      <p:sp>
        <p:nvSpPr>
          <p:cNvPr id="46093" name="矩形标注 46092"/>
          <p:cNvSpPr/>
          <p:nvPr/>
        </p:nvSpPr>
        <p:spPr>
          <a:xfrm>
            <a:off x="7550150" y="2654935"/>
            <a:ext cx="3095625" cy="717550"/>
          </a:xfrm>
          <a:prstGeom prst="wedgeRectCallout">
            <a:avLst>
              <a:gd name="adj1" fmla="val -14204"/>
              <a:gd name="adj2" fmla="val 139824"/>
            </a:avLst>
          </a:prstGeom>
          <a:solidFill>
            <a:schemeClr val="bg1"/>
          </a:solidFill>
          <a:ln w="9525" cap="flat" cmpd="sng">
            <a:solidFill>
              <a:schemeClr val="tx1"/>
            </a:solidFill>
            <a:prstDash val="solid"/>
            <a:miter/>
            <a:headEnd type="none" w="med" len="med"/>
            <a:tailEnd type="none" w="med" len="med"/>
          </a:ln>
        </p:spPr>
        <p:txBody>
          <a:bodyPr/>
          <a:p>
            <a:r>
              <a:rPr lang="en-US" altLang="zh-CN" sz="2400" b="1">
                <a:solidFill>
                  <a:srgbClr val="000000"/>
                </a:solidFill>
                <a:latin typeface="黑体" panose="02010609060101010101" pitchFamily="2" charset="-122"/>
                <a:ea typeface="黑体" panose="02010609060101010101" pitchFamily="2" charset="-122"/>
              </a:rPr>
              <a:t>C</a:t>
            </a:r>
            <a:r>
              <a:rPr lang="zh-CN" altLang="en-US" sz="2400" b="1">
                <a:solidFill>
                  <a:srgbClr val="000000"/>
                </a:solidFill>
                <a:latin typeface="黑体" panose="02010609060101010101" pitchFamily="2" charset="-122"/>
                <a:ea typeface="黑体" panose="02010609060101010101" pitchFamily="2" charset="-122"/>
              </a:rPr>
              <a:t>、徐州会战</a:t>
            </a:r>
            <a:endParaRPr lang="zh-CN" altLang="en-US" sz="2400" b="1">
              <a:solidFill>
                <a:srgbClr val="000000"/>
              </a:solidFill>
              <a:latin typeface="黑体" panose="02010609060101010101" pitchFamily="2" charset="-122"/>
              <a:ea typeface="黑体" panose="02010609060101010101" pitchFamily="2" charset="-122"/>
            </a:endParaRPr>
          </a:p>
          <a:p>
            <a:r>
              <a:rPr lang="en-US" altLang="zh-CN" sz="2400" b="1">
                <a:solidFill>
                  <a:srgbClr val="000000"/>
                </a:solidFill>
                <a:latin typeface="黑体" panose="02010609060101010101" pitchFamily="2" charset="-122"/>
                <a:ea typeface="黑体" panose="02010609060101010101" pitchFamily="2" charset="-122"/>
              </a:rPr>
              <a:t>(1937 .12</a:t>
            </a:r>
            <a:r>
              <a:rPr lang="en-US" altLang="zh-CN" sz="2400" b="1">
                <a:solidFill>
                  <a:srgbClr val="000000"/>
                </a:solidFill>
                <a:latin typeface="Arial" panose="020B0604020202020204" pitchFamily="34" charset="0"/>
                <a:ea typeface="黑体" panose="02010609060101010101" pitchFamily="2" charset="-122"/>
              </a:rPr>
              <a:t>—</a:t>
            </a:r>
            <a:r>
              <a:rPr lang="en-US" altLang="zh-CN" sz="2400" b="1">
                <a:solidFill>
                  <a:srgbClr val="000000"/>
                </a:solidFill>
                <a:latin typeface="黑体" panose="02010609060101010101" pitchFamily="2" charset="-122"/>
                <a:ea typeface="黑体" panose="02010609060101010101" pitchFamily="2" charset="-122"/>
              </a:rPr>
              <a:t>1938. 6)</a:t>
            </a:r>
            <a:endParaRPr lang="en-US" altLang="zh-CN" sz="2400" b="1">
              <a:solidFill>
                <a:srgbClr val="000000"/>
              </a:solidFill>
              <a:latin typeface="黑体" panose="02010609060101010101" pitchFamily="2" charset="-122"/>
              <a:ea typeface="黑体" panose="02010609060101010101" pitchFamily="2"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blinds(horizontal)">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blinds(horizontal)">
                                      <p:cBhvr>
                                        <p:cTn id="12" dur="500"/>
                                        <p:tgtEl>
                                          <p:spTgt spid="460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blinds(horizontal)">
                                      <p:cBhvr>
                                        <p:cTn id="17" dur="500"/>
                                        <p:tgtEl>
                                          <p:spTgt spid="460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093"/>
                                        </p:tgtEl>
                                        <p:attrNameLst>
                                          <p:attrName>style.visibility</p:attrName>
                                        </p:attrNameLst>
                                      </p:cBhvr>
                                      <p:to>
                                        <p:strVal val="visible"/>
                                      </p:to>
                                    </p:set>
                                    <p:animEffect transition="in" filter="blinds(horizontal)">
                                      <p:cBhvr>
                                        <p:cTn id="22" dur="500"/>
                                        <p:tgtEl>
                                          <p:spTgt spid="4609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089"/>
                                        </p:tgtEl>
                                        <p:attrNameLst>
                                          <p:attrName>style.visibility</p:attrName>
                                        </p:attrNameLst>
                                      </p:cBhvr>
                                      <p:to>
                                        <p:strVal val="visible"/>
                                      </p:to>
                                    </p:set>
                                    <p:animEffect transition="in" filter="blinds(horizontal)">
                                      <p:cBhvr>
                                        <p:cTn id="27" dur="500"/>
                                        <p:tgtEl>
                                          <p:spTgt spid="460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085"/>
                                        </p:tgtEl>
                                        <p:attrNameLst>
                                          <p:attrName>style.visibility</p:attrName>
                                        </p:attrNameLst>
                                      </p:cBhvr>
                                      <p:to>
                                        <p:strVal val="visible"/>
                                      </p:to>
                                    </p:set>
                                    <p:animEffect transition="in" filter="blinds(horizontal)">
                                      <p:cBhvr>
                                        <p:cTn id="32"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ldLvl="0" animBg="1"/>
      <p:bldP spid="46084" grpId="0" bldLvl="0" animBg="1"/>
      <p:bldP spid="46085" grpId="0" bldLvl="0" animBg="1"/>
      <p:bldP spid="4609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descr="http://s4.sinaimg.cn/mw690/002kJHyZgy6V5wtnk4P53&amp;690"/>
          <p:cNvPicPr>
            <a:picLocks noChangeAspect="1"/>
          </p:cNvPicPr>
          <p:nvPr/>
        </p:nvPicPr>
        <p:blipFill>
          <a:blip r:embed="rId1"/>
          <a:stretch>
            <a:fillRect/>
          </a:stretch>
        </p:blipFill>
        <p:spPr>
          <a:xfrm>
            <a:off x="2473960" y="214630"/>
            <a:ext cx="7299960" cy="6392545"/>
          </a:xfrm>
          <a:prstGeom prst="rect">
            <a:avLst/>
          </a:prstGeom>
          <a:noFill/>
          <a:ln w="9525">
            <a:noFill/>
          </a:ln>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193675" y="302895"/>
            <a:ext cx="3056890"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（四）抗战的胜利</a:t>
            </a:r>
            <a:endParaRPr lang="zh-CN" altLang="en-US" sz="2800" b="1">
              <a:latin typeface="黑体" panose="02010609060101010101" pitchFamily="2" charset="-122"/>
              <a:ea typeface="黑体" panose="02010609060101010101" pitchFamily="2" charset="-122"/>
            </a:endParaRPr>
          </a:p>
        </p:txBody>
      </p:sp>
      <p:sp>
        <p:nvSpPr>
          <p:cNvPr id="2" name="文本框 1"/>
          <p:cNvSpPr txBox="1"/>
          <p:nvPr/>
        </p:nvSpPr>
        <p:spPr>
          <a:xfrm>
            <a:off x="467995" y="824865"/>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algn="l"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．时间：</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467995" y="1776730"/>
            <a:ext cx="241046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algn="l"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．胜利原因：</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4" name="文本框 3"/>
          <p:cNvSpPr txBox="1"/>
          <p:nvPr/>
        </p:nvSpPr>
        <p:spPr>
          <a:xfrm>
            <a:off x="467995" y="4582795"/>
            <a:ext cx="241046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algn="l"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．历史意义：</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16387" name="Text Box 2050"/>
          <p:cNvSpPr txBox="1"/>
          <p:nvPr/>
        </p:nvSpPr>
        <p:spPr>
          <a:xfrm>
            <a:off x="2260600" y="824865"/>
            <a:ext cx="8610600" cy="491490"/>
          </a:xfrm>
          <a:prstGeom prst="rect">
            <a:avLst/>
          </a:prstGeom>
          <a:noFill/>
          <a:ln w="9525">
            <a:noFill/>
          </a:ln>
        </p:spPr>
        <p:txBody>
          <a:bodyPr>
            <a:spAutoFit/>
          </a:bodyPr>
          <a:p>
            <a:pPr eaLnBrk="1" hangingPunct="1">
              <a:spcBef>
                <a:spcPct val="50000"/>
              </a:spcBef>
            </a:pPr>
            <a:r>
              <a:rPr lang="en-US" altLang="x-none" sz="2600" b="1" dirty="0">
                <a:latin typeface="Calibri" panose="020F0502020204030204" charset="0"/>
                <a:ea typeface="黑体" panose="02010609060101010101" pitchFamily="2" charset="-122"/>
              </a:rPr>
              <a:t>（</a:t>
            </a:r>
            <a:r>
              <a:rPr lang="zh-CN" altLang="en-US" sz="2600" b="1" dirty="0">
                <a:latin typeface="Calibri" panose="020F0502020204030204" charset="0"/>
                <a:ea typeface="黑体" panose="02010609060101010101" pitchFamily="2" charset="-122"/>
              </a:rPr>
              <a:t>1</a:t>
            </a:r>
            <a:r>
              <a:rPr lang="en-US" altLang="x-none" sz="2600" b="1" dirty="0">
                <a:latin typeface="Calibri" panose="020F0502020204030204" charset="0"/>
                <a:ea typeface="黑体" panose="02010609060101010101" pitchFamily="2" charset="-122"/>
              </a:rPr>
              <a:t>）</a:t>
            </a:r>
            <a:r>
              <a:rPr lang="zh-CN" altLang="en-US" sz="2600" b="1" dirty="0">
                <a:solidFill>
                  <a:srgbClr val="FF0000"/>
                </a:solidFill>
                <a:latin typeface="黑体" panose="02010609060101010101" pitchFamily="2" charset="-122"/>
                <a:ea typeface="黑体" panose="02010609060101010101" pitchFamily="2" charset="-122"/>
              </a:rPr>
              <a:t>1945.8.15 </a:t>
            </a:r>
            <a:r>
              <a:rPr lang="zh-CN" altLang="en-US" sz="2600" b="1" dirty="0">
                <a:latin typeface="黑体" panose="02010609060101010101" pitchFamily="2" charset="-122"/>
                <a:ea typeface="黑体" panose="02010609060101010101" pitchFamily="2" charset="-122"/>
              </a:rPr>
              <a:t>日本宣布无条件投降</a:t>
            </a:r>
            <a:endParaRPr lang="zh-CN" altLang="en-US" sz="2600" b="1" dirty="0">
              <a:latin typeface="黑体" panose="02010609060101010101" pitchFamily="2" charset="-122"/>
              <a:ea typeface="黑体" panose="02010609060101010101" pitchFamily="2" charset="-122"/>
            </a:endParaRPr>
          </a:p>
        </p:txBody>
      </p:sp>
      <p:sp>
        <p:nvSpPr>
          <p:cNvPr id="16388" name="Text Box 2052"/>
          <p:cNvSpPr txBox="1"/>
          <p:nvPr/>
        </p:nvSpPr>
        <p:spPr>
          <a:xfrm>
            <a:off x="2260600" y="1285240"/>
            <a:ext cx="6477000" cy="491490"/>
          </a:xfrm>
          <a:prstGeom prst="rect">
            <a:avLst/>
          </a:prstGeom>
          <a:noFill/>
          <a:ln w="9525">
            <a:noFill/>
          </a:ln>
        </p:spPr>
        <p:txBody>
          <a:bodyPr>
            <a:spAutoFit/>
          </a:bodyPr>
          <a:p>
            <a:pPr eaLnBrk="1" hangingPunct="1">
              <a:spcBef>
                <a:spcPct val="50000"/>
              </a:spcBef>
            </a:pPr>
            <a:r>
              <a:rPr lang="en-US" altLang="x-none" sz="2600" b="1" dirty="0">
                <a:latin typeface="Calibri" panose="020F0502020204030204" charset="0"/>
                <a:ea typeface="黑体" panose="02010609060101010101" pitchFamily="2" charset="-122"/>
              </a:rPr>
              <a:t>（</a:t>
            </a:r>
            <a:r>
              <a:rPr lang="zh-CN" altLang="en-US" sz="2600" b="1" dirty="0">
                <a:latin typeface="Calibri" panose="020F0502020204030204" charset="0"/>
                <a:ea typeface="黑体" panose="02010609060101010101" pitchFamily="2" charset="-122"/>
              </a:rPr>
              <a:t>2</a:t>
            </a:r>
            <a:r>
              <a:rPr lang="en-US" altLang="x-none" sz="2600" b="1" dirty="0">
                <a:latin typeface="Calibri" panose="020F0502020204030204" charset="0"/>
                <a:ea typeface="黑体" panose="02010609060101010101" pitchFamily="2" charset="-122"/>
              </a:rPr>
              <a:t>）</a:t>
            </a:r>
            <a:r>
              <a:rPr lang="zh-CN" altLang="en-US" sz="2600" b="1" dirty="0">
                <a:solidFill>
                  <a:srgbClr val="FF0000"/>
                </a:solidFill>
                <a:latin typeface="黑体" panose="02010609060101010101" pitchFamily="2" charset="-122"/>
                <a:ea typeface="黑体" panose="02010609060101010101" pitchFamily="2" charset="-122"/>
              </a:rPr>
              <a:t>1945.9.2</a:t>
            </a:r>
            <a:r>
              <a:rPr lang="en-US" altLang="x-none" sz="2600" b="1" dirty="0">
                <a:latin typeface="Calibri" panose="020F0502020204030204" charset="0"/>
                <a:ea typeface="黑体" panose="02010609060101010101" pitchFamily="2" charset="-122"/>
              </a:rPr>
              <a:t>（</a:t>
            </a:r>
            <a:r>
              <a:rPr lang="zh-CN" altLang="en-US" sz="2600" b="1" dirty="0">
                <a:solidFill>
                  <a:srgbClr val="FF0000"/>
                </a:solidFill>
                <a:latin typeface="黑体" panose="02010609060101010101" pitchFamily="2" charset="-122"/>
                <a:ea typeface="黑体" panose="02010609060101010101" pitchFamily="2" charset="-122"/>
              </a:rPr>
              <a:t>胜利日</a:t>
            </a:r>
            <a:r>
              <a:rPr lang="en-US" altLang="x-none" sz="2600" b="1" dirty="0">
                <a:latin typeface="Calibri" panose="020F0502020204030204" charset="0"/>
                <a:ea typeface="黑体" panose="02010609060101010101" pitchFamily="2" charset="-122"/>
              </a:rPr>
              <a:t>）</a:t>
            </a:r>
            <a:r>
              <a:rPr lang="zh-CN" altLang="en-US" sz="2600" b="1" dirty="0">
                <a:latin typeface="黑体" panose="02010609060101010101" pitchFamily="2" charset="-122"/>
                <a:ea typeface="黑体" panose="02010609060101010101" pitchFamily="2" charset="-122"/>
              </a:rPr>
              <a:t>日本签署投降书</a:t>
            </a:r>
            <a:endParaRPr lang="zh-CN" altLang="en-US" sz="2600" b="1" dirty="0">
              <a:latin typeface="黑体" panose="02010609060101010101" pitchFamily="2" charset="-122"/>
              <a:ea typeface="黑体" panose="02010609060101010101" pitchFamily="2" charset="-122"/>
            </a:endParaRPr>
          </a:p>
        </p:txBody>
      </p:sp>
      <p:sp>
        <p:nvSpPr>
          <p:cNvPr id="16389" name="Rectangle 5"/>
          <p:cNvSpPr/>
          <p:nvPr/>
        </p:nvSpPr>
        <p:spPr>
          <a:xfrm>
            <a:off x="467995" y="2275840"/>
            <a:ext cx="11493500" cy="2306955"/>
          </a:xfrm>
          <a:prstGeom prst="rect">
            <a:avLst/>
          </a:prstGeom>
          <a:noFill/>
          <a:ln w="9525">
            <a:noFill/>
          </a:ln>
        </p:spPr>
        <p:txBody>
          <a:bodyPr wrap="square">
            <a:spAutoFit/>
          </a:bodyPr>
          <a:p>
            <a:pPr eaLnBrk="1" hangingPunct="1"/>
            <a:r>
              <a:rPr lang="zh-CN" altLang="en-US" sz="2400" b="1" dirty="0">
                <a:latin typeface="楷体" panose="02010609060101010101" pitchFamily="49" charset="-122"/>
                <a:ea typeface="楷体" panose="02010609060101010101" pitchFamily="49" charset="-122"/>
              </a:rPr>
              <a:t>（</a:t>
            </a:r>
            <a:r>
              <a:rPr lang="zh-CN" altLang="en-US" sz="2400" b="1" dirty="0">
                <a:latin typeface="黑体" panose="02010609060101010101" pitchFamily="2" charset="-122"/>
                <a:ea typeface="黑体" panose="02010609060101010101" pitchFamily="2" charset="-122"/>
              </a:rPr>
              <a:t>1）中国的抗战是正义的、反侵略的战争（性质）</a:t>
            </a:r>
            <a:endParaRPr lang="zh-CN" altLang="en-US" sz="2400" b="1" dirty="0">
              <a:latin typeface="黑体" panose="02010609060101010101" pitchFamily="2" charset="-122"/>
              <a:ea typeface="黑体" panose="02010609060101010101" pitchFamily="2" charset="-122"/>
            </a:endParaRPr>
          </a:p>
          <a:p>
            <a:pPr eaLnBrk="1" hangingPunct="1"/>
            <a:r>
              <a:rPr lang="zh-CN" altLang="en-US" sz="2400" b="1" dirty="0">
                <a:latin typeface="黑体" panose="02010609060101010101" pitchFamily="2" charset="-122"/>
                <a:ea typeface="黑体" panose="02010609060101010101" pitchFamily="2" charset="-122"/>
              </a:rPr>
              <a:t>（2）</a:t>
            </a:r>
            <a:r>
              <a:rPr lang="zh-CN" altLang="en-US" sz="2400" b="1" u="sng" dirty="0">
                <a:solidFill>
                  <a:srgbClr val="FF0000"/>
                </a:solidFill>
                <a:latin typeface="黑体" panose="02010609060101010101" pitchFamily="2" charset="-122"/>
                <a:ea typeface="黑体" panose="02010609060101010101" pitchFamily="2" charset="-122"/>
              </a:rPr>
              <a:t>建立以国共合作为基础的抗日民族统一战线，实行全民族抗战</a:t>
            </a:r>
            <a:r>
              <a:rPr lang="zh-CN" altLang="en-US" sz="2400" b="1" dirty="0">
                <a:solidFill>
                  <a:srgbClr val="FF0000"/>
                </a:solidFill>
                <a:latin typeface="黑体" panose="02010609060101010101" pitchFamily="2" charset="-122"/>
                <a:ea typeface="黑体" panose="02010609060101010101" pitchFamily="2" charset="-122"/>
              </a:rPr>
              <a:t>（根本原因）</a:t>
            </a:r>
            <a:endParaRPr lang="zh-CN" altLang="en-US" sz="2400" b="1" dirty="0">
              <a:latin typeface="黑体" panose="02010609060101010101" pitchFamily="2" charset="-122"/>
              <a:ea typeface="黑体" panose="02010609060101010101" pitchFamily="2" charset="-122"/>
            </a:endParaRPr>
          </a:p>
          <a:p>
            <a:pPr eaLnBrk="1" hangingPunct="1"/>
            <a:r>
              <a:rPr lang="zh-CN" altLang="en-US" sz="2400" b="1" dirty="0">
                <a:latin typeface="黑体" panose="02010609060101010101" pitchFamily="2" charset="-122"/>
                <a:ea typeface="黑体" panose="02010609060101010101" pitchFamily="2" charset="-122"/>
              </a:rPr>
              <a:t>（3）两大战场相互依存，相互配合；</a:t>
            </a:r>
            <a:endParaRPr lang="zh-CN" altLang="en-US" sz="2400" b="1" dirty="0">
              <a:latin typeface="黑体" panose="02010609060101010101" pitchFamily="2" charset="-122"/>
              <a:ea typeface="黑体" panose="02010609060101010101" pitchFamily="2" charset="-122"/>
            </a:endParaRPr>
          </a:p>
          <a:p>
            <a:pPr eaLnBrk="1" hangingPunct="1"/>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4</a:t>
            </a:r>
            <a:r>
              <a:rPr lang="zh-CN" altLang="en-US" sz="2400" b="1" dirty="0">
                <a:latin typeface="黑体" panose="02010609060101010101" pitchFamily="2" charset="-122"/>
                <a:ea typeface="黑体" panose="02010609060101010101" pitchFamily="2" charset="-122"/>
              </a:rPr>
              <a:t>）海外华侨和世界各国人民的支援；</a:t>
            </a:r>
            <a:endParaRPr lang="zh-CN" altLang="en-US" sz="2400" b="1" dirty="0">
              <a:latin typeface="黑体" panose="02010609060101010101" pitchFamily="2" charset="-122"/>
              <a:ea typeface="黑体" panose="02010609060101010101" pitchFamily="2" charset="-122"/>
            </a:endParaRPr>
          </a:p>
          <a:p>
            <a:pPr eaLnBrk="1" hangingPunct="1"/>
            <a:r>
              <a:rPr lang="zh-CN" altLang="en-US" sz="2400" b="1" dirty="0">
                <a:latin typeface="黑体" panose="02010609060101010101" pitchFamily="2" charset="-122"/>
                <a:ea typeface="黑体" panose="02010609060101010101" pitchFamily="2" charset="-122"/>
              </a:rPr>
              <a:t>（</a:t>
            </a:r>
            <a:r>
              <a:rPr lang="en-US" altLang="zh-CN" sz="2400" b="1" dirty="0">
                <a:latin typeface="黑体" panose="02010609060101010101" pitchFamily="2" charset="-122"/>
                <a:ea typeface="黑体" panose="02010609060101010101" pitchFamily="2" charset="-122"/>
              </a:rPr>
              <a:t>5</a:t>
            </a:r>
            <a:r>
              <a:rPr lang="zh-CN" altLang="en-US" sz="2400" b="1" dirty="0">
                <a:latin typeface="黑体" panose="02010609060101010101" pitchFamily="2" charset="-122"/>
                <a:ea typeface="黑体" panose="02010609060101010101" pitchFamily="2" charset="-122"/>
              </a:rPr>
              <a:t>）世界反法西斯战场的配合，美国和苏联对中国抗战的有力支持，加速了日本的投降。</a:t>
            </a:r>
            <a:endParaRPr lang="zh-CN" altLang="en-US" sz="2400" b="1" dirty="0">
              <a:latin typeface="黑体" panose="02010609060101010101" pitchFamily="2" charset="-122"/>
              <a:ea typeface="黑体" panose="02010609060101010101" pitchFamily="2" charset="-122"/>
            </a:endParaRPr>
          </a:p>
        </p:txBody>
      </p:sp>
      <p:sp>
        <p:nvSpPr>
          <p:cNvPr id="5" name="文本框 4"/>
          <p:cNvSpPr txBox="1"/>
          <p:nvPr/>
        </p:nvSpPr>
        <p:spPr>
          <a:xfrm>
            <a:off x="2878455" y="4398645"/>
            <a:ext cx="8898255" cy="1691640"/>
          </a:xfrm>
          <a:prstGeom prst="rect">
            <a:avLst/>
          </a:prstGeom>
          <a:noFill/>
        </p:spPr>
        <p:txBody>
          <a:bodyPr wrap="square" rtlCol="0" anchor="t">
            <a:spAutoFit/>
          </a:bodyPr>
          <a:p>
            <a:pPr marR="0" defTabSz="914400" eaLnBrk="1" hangingPunct="1">
              <a:buClrTx/>
              <a:buSzTx/>
              <a:buFontTx/>
              <a:buNone/>
              <a:defRPr/>
            </a:pP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国内</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：⑴是百年来中国第一次取得完</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全胜利</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的</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反侵略战争</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，⑵抗战胜利后，中国收回了宝岛台湾。</a:t>
            </a:r>
            <a:endPar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sym typeface="+mn-ea"/>
            </a:endParaRPr>
          </a:p>
          <a:p>
            <a:pPr marR="0" defTabSz="914400" eaLnBrk="1" hangingPunct="1">
              <a:buClrTx/>
              <a:buSzTx/>
              <a:buFontTx/>
              <a:buNone/>
              <a:defRPr/>
            </a:pP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国际</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：⑴是世界反法西斯战争的东方主战场，对世界反法西斯战争的胜利做出了重大贡献。⑵</a:t>
            </a:r>
            <a:r>
              <a:rPr lang="zh-CN" altLang="en-US" sz="2600" b="1" u="sng"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中国的国际地位提高。</a:t>
            </a:r>
            <a:endParaRPr lang="zh-CN" altLang="en-US" sz="2600" b="1" u="sng"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linds(horizont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nvSpPr>
        <p:spPr>
          <a:xfrm>
            <a:off x="350520" y="104140"/>
            <a:ext cx="5468620" cy="583565"/>
          </a:xfrm>
          <a:prstGeom prst="rect">
            <a:avLst/>
          </a:prstGeom>
          <a:solidFill>
            <a:srgbClr val="FF0000"/>
          </a:solidFill>
          <a:ln w="9525">
            <a:noFill/>
          </a:ln>
        </p:spPr>
        <p:txBody>
          <a:bodyPr wrap="square">
            <a:spAutoFit/>
          </a:bodyPr>
          <a:p>
            <a:pPr marL="342900" indent="-342900" eaLnBrk="1" hangingPunct="1">
              <a:spcBef>
                <a:spcPct val="50000"/>
              </a:spcBef>
              <a:buClr>
                <a:schemeClr val="hlink"/>
              </a:buClr>
            </a:pPr>
            <a:r>
              <a:rPr lang="zh-CN" altLang="en-US" sz="3200" b="1" dirty="0">
                <a:solidFill>
                  <a:srgbClr val="FFFF00"/>
                </a:solidFill>
                <a:latin typeface="黑体" panose="02010609060101010101" pitchFamily="2" charset="-122"/>
                <a:ea typeface="黑体" panose="02010609060101010101" pitchFamily="2" charset="-122"/>
              </a:rPr>
              <a:t>三、</a:t>
            </a:r>
            <a:r>
              <a:rPr lang="zh-CN" sz="3200" b="1" dirty="0">
                <a:solidFill>
                  <a:srgbClr val="FFFF00"/>
                </a:solidFill>
                <a:latin typeface="黑体" panose="02010609060101010101" pitchFamily="2" charset="-122"/>
                <a:ea typeface="黑体" panose="02010609060101010101" pitchFamily="2" charset="-122"/>
              </a:rPr>
              <a:t>新民主主义革命的胜利</a:t>
            </a:r>
            <a:endParaRPr lang="zh-CN" sz="3200" b="1" dirty="0">
              <a:solidFill>
                <a:srgbClr val="FFFF00"/>
              </a:solidFill>
              <a:latin typeface="黑体" panose="02010609060101010101" pitchFamily="2" charset="-122"/>
              <a:ea typeface="黑体" panose="02010609060101010101" pitchFamily="2" charset="-122"/>
            </a:endParaRPr>
          </a:p>
        </p:txBody>
      </p:sp>
      <p:sp>
        <p:nvSpPr>
          <p:cNvPr id="15" name="文本框 14"/>
          <p:cNvSpPr txBox="1"/>
          <p:nvPr/>
        </p:nvSpPr>
        <p:spPr>
          <a:xfrm>
            <a:off x="350520" y="687705"/>
            <a:ext cx="4501515"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（一）</a:t>
            </a:r>
            <a:r>
              <a:rPr lang="zh-CN" altLang="en-US" sz="2800" b="1" dirty="0">
                <a:solidFill>
                  <a:schemeClr val="tx1"/>
                </a:solidFill>
                <a:latin typeface="黑体" panose="02010609060101010101" pitchFamily="2" charset="-122"/>
                <a:ea typeface="黑体" panose="02010609060101010101" pitchFamily="2" charset="-122"/>
                <a:sym typeface="+mn-ea"/>
              </a:rPr>
              <a:t>两种命运的较量</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55300" name="矩形 11"/>
          <p:cNvSpPr/>
          <p:nvPr/>
        </p:nvSpPr>
        <p:spPr>
          <a:xfrm>
            <a:off x="691198" y="4742815"/>
            <a:ext cx="6623685" cy="521970"/>
          </a:xfrm>
          <a:prstGeom prst="rect">
            <a:avLst/>
          </a:prstGeom>
          <a:noFill/>
          <a:ln w="9525">
            <a:noFill/>
          </a:ln>
        </p:spPr>
        <p:txBody>
          <a:bodyPr wrap="none">
            <a:spAutoFit/>
          </a:bodyPr>
          <a:p>
            <a:pPr eaLnBrk="1" hangingPunct="1"/>
            <a:r>
              <a:rPr lang="zh-CN" altLang="en-US" sz="2800" b="1" dirty="0">
                <a:solidFill>
                  <a:srgbClr val="FF0000"/>
                </a:solidFill>
                <a:latin typeface="黑体" panose="02010609060101010101" pitchFamily="2" charset="-122"/>
                <a:ea typeface="黑体" panose="02010609060101010101" pitchFamily="2" charset="-122"/>
              </a:rPr>
              <a:t>（</a:t>
            </a:r>
            <a:r>
              <a:rPr lang="en-US" altLang="zh-CN" sz="2800" b="1" dirty="0">
                <a:solidFill>
                  <a:srgbClr val="FF0000"/>
                </a:solidFill>
                <a:latin typeface="黑体" panose="02010609060101010101" pitchFamily="2" charset="-122"/>
                <a:ea typeface="黑体" panose="02010609060101010101" pitchFamily="2" charset="-122"/>
              </a:rPr>
              <a:t>3</a:t>
            </a:r>
            <a:r>
              <a:rPr lang="zh-CN" altLang="en-US" sz="2800" b="1" dirty="0">
                <a:solidFill>
                  <a:srgbClr val="FF0000"/>
                </a:solidFill>
                <a:latin typeface="黑体" panose="02010609060101010101" pitchFamily="2" charset="-122"/>
                <a:ea typeface="黑体" panose="02010609060101010101" pitchFamily="2" charset="-122"/>
              </a:rPr>
              <a:t>）</a:t>
            </a:r>
            <a:r>
              <a:rPr lang="zh-CN" altLang="en-US" sz="2800" b="1" u="sng" dirty="0">
                <a:solidFill>
                  <a:srgbClr val="FF0000"/>
                </a:solidFill>
                <a:latin typeface="黑体" panose="02010609060101010101" pitchFamily="2" charset="-122"/>
                <a:ea typeface="黑体" panose="02010609060101010101" pitchFamily="2" charset="-122"/>
              </a:rPr>
              <a:t>政治协商会议的召开</a:t>
            </a:r>
            <a:r>
              <a:rPr lang="zh-CN" altLang="en-US" sz="2800" b="1" dirty="0">
                <a:solidFill>
                  <a:srgbClr val="FF0000"/>
                </a:solidFill>
                <a:latin typeface="黑体" panose="02010609060101010101" pitchFamily="2" charset="-122"/>
                <a:ea typeface="黑体" panose="02010609060101010101" pitchFamily="2" charset="-122"/>
              </a:rPr>
              <a:t>（</a:t>
            </a:r>
            <a:r>
              <a:rPr lang="en-US" altLang="zh-CN" sz="2800" b="1" dirty="0">
                <a:solidFill>
                  <a:srgbClr val="FF0000"/>
                </a:solidFill>
                <a:latin typeface="黑体" panose="02010609060101010101" pitchFamily="2" charset="-122"/>
                <a:ea typeface="黑体" panose="02010609060101010101" pitchFamily="2" charset="-122"/>
              </a:rPr>
              <a:t>1946</a:t>
            </a:r>
            <a:r>
              <a:rPr lang="zh-CN" altLang="en-US" sz="2800" b="1" dirty="0">
                <a:solidFill>
                  <a:srgbClr val="FF0000"/>
                </a:solidFill>
                <a:latin typeface="黑体" panose="02010609060101010101" pitchFamily="2" charset="-122"/>
                <a:ea typeface="黑体" panose="02010609060101010101" pitchFamily="2" charset="-122"/>
              </a:rPr>
              <a:t>年</a:t>
            </a:r>
            <a:r>
              <a:rPr lang="en-US" altLang="zh-CN" sz="2800" b="1" dirty="0">
                <a:solidFill>
                  <a:srgbClr val="FF0000"/>
                </a:solidFill>
                <a:latin typeface="黑体" panose="02010609060101010101" pitchFamily="2" charset="-122"/>
                <a:ea typeface="黑体" panose="02010609060101010101" pitchFamily="2" charset="-122"/>
              </a:rPr>
              <a:t>1</a:t>
            </a:r>
            <a:r>
              <a:rPr lang="zh-CN" altLang="en-US" sz="2800" b="1" dirty="0">
                <a:solidFill>
                  <a:srgbClr val="FF0000"/>
                </a:solidFill>
                <a:latin typeface="黑体" panose="02010609060101010101" pitchFamily="2" charset="-122"/>
                <a:ea typeface="黑体" panose="02010609060101010101" pitchFamily="2" charset="-122"/>
              </a:rPr>
              <a:t>月）</a:t>
            </a:r>
            <a:endParaRPr lang="zh-CN" altLang="en-US" sz="2800" dirty="0">
              <a:solidFill>
                <a:srgbClr val="FF0000"/>
              </a:solidFill>
              <a:latin typeface="Calibri" panose="020F0502020204030204" charset="0"/>
            </a:endParaRPr>
          </a:p>
        </p:txBody>
      </p:sp>
      <p:sp>
        <p:nvSpPr>
          <p:cNvPr id="55302" name="矩形 13"/>
          <p:cNvSpPr/>
          <p:nvPr/>
        </p:nvSpPr>
        <p:spPr>
          <a:xfrm>
            <a:off x="691515" y="1587183"/>
            <a:ext cx="8006715" cy="521970"/>
          </a:xfrm>
          <a:prstGeom prst="rect">
            <a:avLst/>
          </a:prstGeom>
          <a:noFill/>
          <a:ln w="9525">
            <a:noFill/>
          </a:ln>
        </p:spPr>
        <p:txBody>
          <a:bodyPr wrap="none">
            <a:spAutoFit/>
          </a:bodyPr>
          <a:p>
            <a:pPr eaLnBrk="1" hangingPunct="1"/>
            <a:r>
              <a:rPr lang="zh-CN" altLang="en-US" sz="2600" b="1" dirty="0">
                <a:solidFill>
                  <a:srgbClr val="FF0000"/>
                </a:solidFill>
                <a:latin typeface="黑体" panose="02010609060101010101" pitchFamily="2" charset="-122"/>
                <a:ea typeface="黑体" panose="02010609060101010101" pitchFamily="2" charset="-122"/>
              </a:rPr>
              <a:t>（</a:t>
            </a:r>
            <a:r>
              <a:rPr lang="en-US" altLang="zh-CN" sz="2600" b="1" dirty="0">
                <a:solidFill>
                  <a:srgbClr val="FF0000"/>
                </a:solidFill>
                <a:latin typeface="黑体" panose="02010609060101010101" pitchFamily="2" charset="-122"/>
                <a:ea typeface="黑体" panose="02010609060101010101" pitchFamily="2" charset="-122"/>
              </a:rPr>
              <a:t>1</a:t>
            </a:r>
            <a:r>
              <a:rPr lang="zh-CN" altLang="en-US" sz="2600" b="1" dirty="0">
                <a:solidFill>
                  <a:srgbClr val="FF0000"/>
                </a:solidFill>
                <a:latin typeface="黑体" panose="02010609060101010101" pitchFamily="2" charset="-122"/>
                <a:ea typeface="黑体" panose="02010609060101010101" pitchFamily="2" charset="-122"/>
              </a:rPr>
              <a:t>）</a:t>
            </a:r>
            <a:r>
              <a:rPr lang="zh-CN" altLang="en-US" sz="2600" b="1" u="sng" dirty="0">
                <a:solidFill>
                  <a:srgbClr val="FF0000"/>
                </a:solidFill>
                <a:latin typeface="黑体" panose="02010609060101010101" pitchFamily="2" charset="-122"/>
                <a:ea typeface="黑体" panose="02010609060101010101" pitchFamily="2" charset="-122"/>
              </a:rPr>
              <a:t>中共“七大” 和国民党“六大”</a:t>
            </a:r>
            <a:r>
              <a:rPr lang="zh-CN" altLang="en-US" sz="2600" b="1" dirty="0">
                <a:solidFill>
                  <a:srgbClr val="FF0000"/>
                </a:solidFill>
                <a:latin typeface="黑体" panose="02010609060101010101" pitchFamily="2" charset="-122"/>
                <a:ea typeface="黑体" panose="02010609060101010101" pitchFamily="2" charset="-122"/>
              </a:rPr>
              <a:t>（</a:t>
            </a:r>
            <a:r>
              <a:rPr lang="en-US" altLang="zh-CN" sz="2600" b="1" dirty="0">
                <a:solidFill>
                  <a:srgbClr val="FF0000"/>
                </a:solidFill>
                <a:latin typeface="黑体" panose="02010609060101010101" pitchFamily="2" charset="-122"/>
                <a:ea typeface="黑体" panose="02010609060101010101" pitchFamily="2" charset="-122"/>
              </a:rPr>
              <a:t>1945</a:t>
            </a:r>
            <a:r>
              <a:rPr lang="zh-CN" altLang="en-US" sz="2600" b="1" dirty="0">
                <a:solidFill>
                  <a:srgbClr val="FF0000"/>
                </a:solidFill>
                <a:latin typeface="黑体" panose="02010609060101010101" pitchFamily="2" charset="-122"/>
                <a:ea typeface="黑体" panose="02010609060101010101" pitchFamily="2" charset="-122"/>
              </a:rPr>
              <a:t>年夏）</a:t>
            </a:r>
            <a:r>
              <a:rPr lang="zh-CN" altLang="en-US" sz="2800" b="1" dirty="0">
                <a:solidFill>
                  <a:srgbClr val="FF0000"/>
                </a:solidFill>
                <a:latin typeface="黑体" panose="02010609060101010101" pitchFamily="2" charset="-122"/>
                <a:ea typeface="黑体" panose="02010609060101010101" pitchFamily="2" charset="-122"/>
              </a:rPr>
              <a:t> </a:t>
            </a:r>
            <a:endParaRPr lang="en-US" altLang="x-none" sz="2800" b="1" dirty="0">
              <a:solidFill>
                <a:srgbClr val="FF0000"/>
              </a:solidFill>
              <a:latin typeface="黑体" panose="02010609060101010101" pitchFamily="2" charset="-122"/>
              <a:ea typeface="黑体" panose="02010609060101010101" pitchFamily="2" charset="-122"/>
            </a:endParaRPr>
          </a:p>
        </p:txBody>
      </p:sp>
      <p:sp>
        <p:nvSpPr>
          <p:cNvPr id="55303" name="矩形 14"/>
          <p:cNvSpPr/>
          <p:nvPr/>
        </p:nvSpPr>
        <p:spPr>
          <a:xfrm>
            <a:off x="691198" y="2939415"/>
            <a:ext cx="5910580" cy="521970"/>
          </a:xfrm>
          <a:prstGeom prst="rect">
            <a:avLst/>
          </a:prstGeom>
          <a:noFill/>
          <a:ln w="9525">
            <a:noFill/>
          </a:ln>
        </p:spPr>
        <p:txBody>
          <a:bodyPr wrap="none">
            <a:spAutoFit/>
          </a:bodyPr>
          <a:p>
            <a:pPr eaLnBrk="1" hangingPunct="1"/>
            <a:r>
              <a:rPr lang="zh-CN" altLang="en-US" sz="2800" b="1" dirty="0">
                <a:solidFill>
                  <a:srgbClr val="FF0000"/>
                </a:solidFill>
                <a:latin typeface="黑体" panose="02010609060101010101" pitchFamily="2" charset="-122"/>
                <a:ea typeface="黑体" panose="02010609060101010101" pitchFamily="2" charset="-122"/>
              </a:rPr>
              <a:t>（</a:t>
            </a:r>
            <a:r>
              <a:rPr lang="en-US" altLang="zh-CN" sz="2800" b="1" dirty="0">
                <a:solidFill>
                  <a:srgbClr val="FF0000"/>
                </a:solidFill>
                <a:latin typeface="黑体" panose="02010609060101010101" pitchFamily="2" charset="-122"/>
                <a:ea typeface="黑体" panose="02010609060101010101" pitchFamily="2" charset="-122"/>
              </a:rPr>
              <a:t>2</a:t>
            </a:r>
            <a:r>
              <a:rPr lang="zh-CN" altLang="en-US" sz="2800" b="1" dirty="0">
                <a:solidFill>
                  <a:srgbClr val="FF0000"/>
                </a:solidFill>
                <a:latin typeface="黑体" panose="02010609060101010101" pitchFamily="2" charset="-122"/>
                <a:ea typeface="黑体" panose="02010609060101010101" pitchFamily="2" charset="-122"/>
              </a:rPr>
              <a:t>）</a:t>
            </a:r>
            <a:r>
              <a:rPr lang="zh-CN" altLang="en-US" sz="2800" b="1" u="sng" dirty="0">
                <a:solidFill>
                  <a:srgbClr val="FF0000"/>
                </a:solidFill>
                <a:latin typeface="黑体" panose="02010609060101010101" pitchFamily="2" charset="-122"/>
                <a:ea typeface="黑体" panose="02010609060101010101" pitchFamily="2" charset="-122"/>
              </a:rPr>
              <a:t>重庆谈判</a:t>
            </a:r>
            <a:r>
              <a:rPr lang="zh-CN" altLang="en-US" sz="2800" b="1" dirty="0">
                <a:solidFill>
                  <a:srgbClr val="FF0000"/>
                </a:solidFill>
                <a:latin typeface="黑体" panose="02010609060101010101" pitchFamily="2" charset="-122"/>
                <a:ea typeface="黑体" panose="02010609060101010101" pitchFamily="2" charset="-122"/>
              </a:rPr>
              <a:t>（</a:t>
            </a:r>
            <a:r>
              <a:rPr lang="en-US" altLang="zh-CN" sz="2800" b="1" dirty="0">
                <a:solidFill>
                  <a:srgbClr val="FF0000"/>
                </a:solidFill>
                <a:latin typeface="黑体" panose="02010609060101010101" pitchFamily="2" charset="-122"/>
                <a:ea typeface="黑体" panose="02010609060101010101" pitchFamily="2" charset="-122"/>
              </a:rPr>
              <a:t>1945</a:t>
            </a:r>
            <a:r>
              <a:rPr lang="zh-CN" altLang="en-US" sz="2800" b="1" dirty="0">
                <a:solidFill>
                  <a:srgbClr val="FF0000"/>
                </a:solidFill>
                <a:latin typeface="黑体" panose="02010609060101010101" pitchFamily="2" charset="-122"/>
                <a:ea typeface="黑体" panose="02010609060101010101" pitchFamily="2" charset="-122"/>
              </a:rPr>
              <a:t>年</a:t>
            </a:r>
            <a:r>
              <a:rPr lang="en-US" altLang="zh-CN" sz="2800" b="1" dirty="0">
                <a:solidFill>
                  <a:srgbClr val="FF0000"/>
                </a:solidFill>
                <a:latin typeface="黑体" panose="02010609060101010101" pitchFamily="2" charset="-122"/>
                <a:ea typeface="黑体" panose="02010609060101010101" pitchFamily="2" charset="-122"/>
              </a:rPr>
              <a:t>8</a:t>
            </a:r>
            <a:r>
              <a:rPr lang="zh-CN" altLang="en-US" sz="2800" b="1" dirty="0">
                <a:solidFill>
                  <a:srgbClr val="FF0000"/>
                </a:solidFill>
                <a:latin typeface="黑体" panose="02010609060101010101" pitchFamily="2" charset="-122"/>
                <a:ea typeface="黑体" panose="02010609060101010101" pitchFamily="2" charset="-122"/>
              </a:rPr>
              <a:t>月</a:t>
            </a:r>
            <a:r>
              <a:rPr lang="en-US" altLang="zh-CN" sz="2800" b="1" dirty="0">
                <a:solidFill>
                  <a:srgbClr val="FF0000"/>
                </a:solidFill>
                <a:latin typeface="黑体" panose="02010609060101010101" pitchFamily="2" charset="-122"/>
                <a:ea typeface="黑体" panose="02010609060101010101" pitchFamily="2" charset="-122"/>
              </a:rPr>
              <a:t>—10</a:t>
            </a:r>
            <a:r>
              <a:rPr lang="zh-CN" altLang="en-US" sz="2800" b="1" dirty="0">
                <a:solidFill>
                  <a:srgbClr val="FF0000"/>
                </a:solidFill>
                <a:latin typeface="黑体" panose="02010609060101010101" pitchFamily="2" charset="-122"/>
                <a:ea typeface="黑体" panose="02010609060101010101" pitchFamily="2" charset="-122"/>
              </a:rPr>
              <a:t>月）</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55298" name="矩形 4"/>
          <p:cNvSpPr/>
          <p:nvPr/>
        </p:nvSpPr>
        <p:spPr>
          <a:xfrm>
            <a:off x="1207770" y="2109470"/>
            <a:ext cx="10474325" cy="829945"/>
          </a:xfrm>
          <a:prstGeom prst="rect">
            <a:avLst/>
          </a:prstGeom>
          <a:noFill/>
          <a:ln w="9525">
            <a:noFill/>
          </a:ln>
        </p:spPr>
        <p:txBody>
          <a:bodyPr wrap="square">
            <a:spAutoFit/>
          </a:bodyPr>
          <a:p>
            <a:pPr fontAlgn="auto">
              <a:lnSpc>
                <a:spcPct val="100000"/>
              </a:lnSpc>
            </a:pPr>
            <a:r>
              <a:rPr lang="zh-CN" altLang="en-US" sz="2400" b="1" dirty="0">
                <a:solidFill>
                  <a:srgbClr val="0000FF"/>
                </a:solidFill>
                <a:latin typeface="楷体_GB2312" pitchFamily="49" charset="-122"/>
                <a:ea typeface="楷体_GB2312" pitchFamily="49" charset="-122"/>
              </a:rPr>
              <a:t>中共</a:t>
            </a:r>
            <a:r>
              <a:rPr lang="zh-CN" altLang="en-US" sz="2400" b="1" dirty="0">
                <a:solidFill>
                  <a:srgbClr val="0000FF"/>
                </a:solidFill>
                <a:latin typeface="黑体" panose="02010609060101010101" pitchFamily="2" charset="-122"/>
                <a:ea typeface="楷体_GB2312" pitchFamily="49" charset="-122"/>
              </a:rPr>
              <a:t>“</a:t>
            </a:r>
            <a:r>
              <a:rPr lang="zh-CN" altLang="en-US" sz="2400" b="1" dirty="0">
                <a:solidFill>
                  <a:srgbClr val="0000FF"/>
                </a:solidFill>
                <a:latin typeface="楷体_GB2312" pitchFamily="49" charset="-122"/>
                <a:ea typeface="楷体_GB2312" pitchFamily="49" charset="-122"/>
              </a:rPr>
              <a:t>七大</a:t>
            </a:r>
            <a:r>
              <a:rPr lang="zh-CN" altLang="en-US" sz="2400" b="1" dirty="0">
                <a:solidFill>
                  <a:srgbClr val="0000FF"/>
                </a:solidFill>
                <a:latin typeface="黑体" panose="02010609060101010101" pitchFamily="2" charset="-122"/>
                <a:ea typeface="楷体_GB2312" pitchFamily="49" charset="-122"/>
              </a:rPr>
              <a:t>”</a:t>
            </a:r>
            <a:r>
              <a:rPr lang="zh-CN" altLang="en-US" sz="2400" b="1" dirty="0">
                <a:solidFill>
                  <a:srgbClr val="0000FF"/>
                </a:solidFill>
                <a:latin typeface="楷体_GB2312" pitchFamily="49" charset="-122"/>
                <a:ea typeface="楷体_GB2312" pitchFamily="49" charset="-122"/>
              </a:rPr>
              <a:t>：</a:t>
            </a:r>
            <a:r>
              <a:rPr lang="zh-CN" altLang="en-US" sz="2400" b="1" dirty="0">
                <a:latin typeface="楷体_GB2312" pitchFamily="49" charset="-122"/>
                <a:ea typeface="楷体_GB2312" pitchFamily="49" charset="-122"/>
              </a:rPr>
              <a:t>提出民主、和平、成立联合政府的建国方针 </a:t>
            </a:r>
            <a:endParaRPr lang="zh-CN" altLang="en-US" sz="2400" b="1" dirty="0">
              <a:latin typeface="楷体_GB2312" pitchFamily="49" charset="-122"/>
              <a:ea typeface="楷体_GB2312" pitchFamily="49" charset="-122"/>
            </a:endParaRPr>
          </a:p>
          <a:p>
            <a:pPr fontAlgn="auto">
              <a:lnSpc>
                <a:spcPct val="100000"/>
              </a:lnSpc>
            </a:pPr>
            <a:r>
              <a:rPr lang="zh-CN" altLang="en-US" sz="2400" b="1" dirty="0">
                <a:solidFill>
                  <a:srgbClr val="0000FF"/>
                </a:solidFill>
                <a:latin typeface="楷体_GB2312" pitchFamily="49" charset="-122"/>
                <a:ea typeface="楷体_GB2312" pitchFamily="49" charset="-122"/>
              </a:rPr>
              <a:t>国民党</a:t>
            </a:r>
            <a:r>
              <a:rPr lang="zh-CN" altLang="en-US" sz="2400" b="1" dirty="0">
                <a:solidFill>
                  <a:srgbClr val="0000FF"/>
                </a:solidFill>
                <a:latin typeface="黑体" panose="02010609060101010101" pitchFamily="2" charset="-122"/>
                <a:ea typeface="楷体_GB2312" pitchFamily="49" charset="-122"/>
              </a:rPr>
              <a:t>“</a:t>
            </a:r>
            <a:r>
              <a:rPr lang="zh-CN" altLang="en-US" sz="2400" b="1" dirty="0">
                <a:solidFill>
                  <a:srgbClr val="0000FF"/>
                </a:solidFill>
                <a:latin typeface="楷体_GB2312" pitchFamily="49" charset="-122"/>
                <a:ea typeface="楷体_GB2312" pitchFamily="49" charset="-122"/>
              </a:rPr>
              <a:t>六大</a:t>
            </a:r>
            <a:r>
              <a:rPr lang="zh-CN" altLang="en-US" sz="2400" b="1" dirty="0">
                <a:solidFill>
                  <a:srgbClr val="0000FF"/>
                </a:solidFill>
                <a:latin typeface="黑体" panose="02010609060101010101" pitchFamily="2" charset="-122"/>
                <a:ea typeface="楷体_GB2312" pitchFamily="49" charset="-122"/>
              </a:rPr>
              <a:t>”</a:t>
            </a:r>
            <a:r>
              <a:rPr lang="zh-CN" altLang="en-US" sz="2400" b="1" dirty="0">
                <a:solidFill>
                  <a:srgbClr val="0000FF"/>
                </a:solidFill>
                <a:latin typeface="楷体_GB2312" pitchFamily="49" charset="-122"/>
                <a:ea typeface="楷体_GB2312" pitchFamily="49" charset="-122"/>
              </a:rPr>
              <a:t>：</a:t>
            </a:r>
            <a:r>
              <a:rPr lang="zh-CN" altLang="en-US" sz="2400" b="1" dirty="0">
                <a:latin typeface="楷体_GB2312" pitchFamily="49" charset="-122"/>
                <a:ea typeface="楷体_GB2312" pitchFamily="49" charset="-122"/>
              </a:rPr>
              <a:t>同意实施宪政，但坚持国民党独揽大权</a:t>
            </a:r>
            <a:endParaRPr lang="zh-CN" altLang="en-US" sz="2400" b="1" dirty="0">
              <a:latin typeface="楷体_GB2312" pitchFamily="49" charset="-122"/>
              <a:ea typeface="楷体_GB2312" pitchFamily="49" charset="-122"/>
            </a:endParaRPr>
          </a:p>
        </p:txBody>
      </p:sp>
      <p:sp>
        <p:nvSpPr>
          <p:cNvPr id="5" name="文本框 4"/>
          <p:cNvSpPr txBox="1"/>
          <p:nvPr/>
        </p:nvSpPr>
        <p:spPr>
          <a:xfrm>
            <a:off x="1088390" y="1127125"/>
            <a:ext cx="7773035" cy="521970"/>
          </a:xfrm>
          <a:prstGeom prst="rect">
            <a:avLst/>
          </a:prstGeom>
          <a:noFill/>
        </p:spPr>
        <p:txBody>
          <a:bodyPr wrap="square" rtlCol="0">
            <a:spAutoFit/>
          </a:bodyPr>
          <a:p>
            <a:r>
              <a:rPr lang="zh-CN" altLang="en-US" sz="2800" b="1">
                <a:latin typeface="黑体" panose="02010609060101010101" pitchFamily="2" charset="-122"/>
                <a:ea typeface="黑体" panose="02010609060101010101" pitchFamily="2" charset="-122"/>
              </a:rPr>
              <a:t>政治问题的核心：如何建设国家问题。</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1088390" y="3461385"/>
            <a:ext cx="112014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结果</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6" name="文本框 5"/>
          <p:cNvSpPr txBox="1"/>
          <p:nvPr/>
        </p:nvSpPr>
        <p:spPr>
          <a:xfrm>
            <a:off x="2282190" y="3522980"/>
            <a:ext cx="8752840" cy="460375"/>
          </a:xfrm>
          <a:prstGeom prst="rect">
            <a:avLst/>
          </a:prstGeom>
          <a:noFill/>
        </p:spPr>
        <p:txBody>
          <a:bodyPr wrap="none" rtlCol="0" anchor="t">
            <a:spAutoFit/>
          </a:bodyPr>
          <a:p>
            <a:pPr eaLnBrk="1" hangingPunct="1"/>
            <a:r>
              <a:rPr lang="zh-CN" altLang="en-US" sz="2400" b="1" dirty="0">
                <a:latin typeface="黑体" panose="02010609060101010101" pitchFamily="2" charset="-122"/>
                <a:ea typeface="黑体" panose="02010609060101010101" pitchFamily="2" charset="-122"/>
                <a:sym typeface="+mn-ea"/>
              </a:rPr>
              <a:t>签定</a:t>
            </a:r>
            <a:r>
              <a:rPr lang="en-US" altLang="zh-CN" sz="2400" b="1" dirty="0">
                <a:latin typeface="黑体" panose="02010609060101010101" pitchFamily="2" charset="-122"/>
                <a:ea typeface="黑体" panose="02010609060101010101" pitchFamily="2" charset="-122"/>
                <a:sym typeface="+mn-ea"/>
              </a:rPr>
              <a:t>《</a:t>
            </a:r>
            <a:r>
              <a:rPr lang="zh-CN" altLang="en-US" sz="2400" b="1" dirty="0">
                <a:latin typeface="黑体" panose="02010609060101010101" pitchFamily="2" charset="-122"/>
                <a:ea typeface="黑体" panose="02010609060101010101" pitchFamily="2" charset="-122"/>
                <a:sym typeface="+mn-ea"/>
              </a:rPr>
              <a:t>双十协定</a:t>
            </a:r>
            <a:r>
              <a:rPr lang="en-US" altLang="zh-CN" sz="2400" b="1" dirty="0">
                <a:latin typeface="黑体" panose="02010609060101010101" pitchFamily="2" charset="-122"/>
                <a:ea typeface="黑体" panose="02010609060101010101" pitchFamily="2" charset="-122"/>
                <a:sym typeface="+mn-ea"/>
              </a:rPr>
              <a:t>》</a:t>
            </a:r>
            <a:r>
              <a:rPr lang="zh-CN" altLang="en-US" sz="2400" b="1" dirty="0">
                <a:latin typeface="黑体" panose="02010609060101010101" pitchFamily="2" charset="-122"/>
                <a:ea typeface="黑体" panose="02010609060101010101" pitchFamily="2" charset="-122"/>
                <a:sym typeface="+mn-ea"/>
              </a:rPr>
              <a:t>确立和平建国的方针；决定召开政治协商会议</a:t>
            </a:r>
            <a:endParaRPr lang="zh-CN" altLang="en-US" sz="2400" b="1" dirty="0">
              <a:latin typeface="黑体" panose="02010609060101010101" pitchFamily="2" charset="-122"/>
              <a:ea typeface="黑体" panose="02010609060101010101" pitchFamily="2" charset="-122"/>
              <a:sym typeface="+mn-ea"/>
            </a:endParaRPr>
          </a:p>
        </p:txBody>
      </p:sp>
      <p:sp>
        <p:nvSpPr>
          <p:cNvPr id="7" name="文本框 6"/>
          <p:cNvSpPr txBox="1"/>
          <p:nvPr/>
        </p:nvSpPr>
        <p:spPr>
          <a:xfrm>
            <a:off x="1088390" y="4076065"/>
            <a:ext cx="112014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意义</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8" name="文本框 7"/>
          <p:cNvSpPr txBox="1"/>
          <p:nvPr/>
        </p:nvSpPr>
        <p:spPr>
          <a:xfrm>
            <a:off x="2208530" y="4137660"/>
            <a:ext cx="7773035" cy="460375"/>
          </a:xfrm>
          <a:prstGeom prst="rect">
            <a:avLst/>
          </a:prstGeom>
          <a:noFill/>
        </p:spPr>
        <p:txBody>
          <a:bodyPr wrap="square" rtlCol="0">
            <a:spAutoFit/>
          </a:bodyPr>
          <a:p>
            <a:r>
              <a:rPr lang="zh-CN" altLang="en-US" sz="2400" b="1">
                <a:latin typeface="黑体" panose="02010609060101010101" pitchFamily="2" charset="-122"/>
                <a:ea typeface="黑体" panose="02010609060101010101" pitchFamily="2" charset="-122"/>
              </a:rPr>
              <a:t>中共赢得了政治上的主动权。</a:t>
            </a:r>
            <a:endParaRPr lang="zh-CN" altLang="en-US" sz="2400" b="1">
              <a:latin typeface="黑体" panose="02010609060101010101" pitchFamily="2" charset="-122"/>
              <a:ea typeface="黑体" panose="0201060906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linds(horizontal)">
                                      <p:cBhvr>
                                        <p:cTn id="12" dur="500"/>
                                        <p:tgtEl>
                                          <p:spTgt spid="553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linds(horizontal)">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5300"/>
                                        </p:tgtEl>
                                        <p:attrNameLst>
                                          <p:attrName>style.visibility</p:attrName>
                                        </p:attrNameLst>
                                      </p:cBhvr>
                                      <p:to>
                                        <p:strVal val="visible"/>
                                      </p:to>
                                    </p:set>
                                    <p:animEffect transition="in" filter="blinds(horizontal)">
                                      <p:cBhvr>
                                        <p:cTn id="22" dur="500"/>
                                        <p:tgtEl>
                                          <p:spTgt spid="553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298">
                                            <p:txEl>
                                              <p:pRg st="0" end="0"/>
                                            </p:txEl>
                                          </p:spTgt>
                                        </p:tgtEl>
                                        <p:attrNameLst>
                                          <p:attrName>style.visibility</p:attrName>
                                        </p:attrNameLst>
                                      </p:cBhvr>
                                      <p:to>
                                        <p:strVal val="visible"/>
                                      </p:to>
                                    </p:set>
                                    <p:animEffect transition="in" filter="blinds(horizontal)">
                                      <p:cBhvr>
                                        <p:cTn id="27" dur="500"/>
                                        <p:tgtEl>
                                          <p:spTgt spid="552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5298">
                                            <p:txEl>
                                              <p:pRg st="1" end="1"/>
                                            </p:txEl>
                                          </p:spTgt>
                                        </p:tgtEl>
                                        <p:attrNameLst>
                                          <p:attrName>style.visibility</p:attrName>
                                        </p:attrNameLst>
                                      </p:cBhvr>
                                      <p:to>
                                        <p:strVal val="visible"/>
                                      </p:to>
                                    </p:set>
                                    <p:animEffect transition="in" filter="blinds(horizontal)">
                                      <p:cBhvr>
                                        <p:cTn id="32" dur="500"/>
                                        <p:tgtEl>
                                          <p:spTgt spid="5529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2" grpId="0"/>
      <p:bldP spid="55303" grpId="0"/>
      <p:bldP spid="5" grpId="0"/>
      <p:bldP spid="12" grpId="0" animBg="1"/>
      <p:bldP spid="6"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350520" y="271780"/>
            <a:ext cx="4501515"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（二）</a:t>
            </a:r>
            <a:r>
              <a:rPr lang="zh-CN" altLang="en-US" sz="2800" b="1" dirty="0">
                <a:solidFill>
                  <a:schemeClr val="tx1"/>
                </a:solidFill>
                <a:latin typeface="黑体" panose="02010609060101010101" pitchFamily="2" charset="-122"/>
                <a:ea typeface="黑体" panose="02010609060101010101" pitchFamily="2" charset="-122"/>
                <a:sym typeface="+mn-ea"/>
              </a:rPr>
              <a:t>解放战争</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12" name="文本框 11"/>
          <p:cNvSpPr txBox="1"/>
          <p:nvPr/>
        </p:nvSpPr>
        <p:spPr>
          <a:xfrm>
            <a:off x="586740" y="793750"/>
            <a:ext cx="303022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战略防御阶段：</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721360" y="1315720"/>
            <a:ext cx="4978400" cy="891540"/>
          </a:xfrm>
          <a:prstGeom prst="rect">
            <a:avLst/>
          </a:prstGeom>
          <a:noFill/>
        </p:spPr>
        <p:txBody>
          <a:bodyPr wrap="square" rtlCol="0">
            <a:spAutoFit/>
          </a:bodyPr>
          <a:p>
            <a:pPr algn="l"/>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①1946.6</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蒋介石</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进攻中原解放区</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，内战</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全面爆发</a:t>
            </a:r>
            <a:endParaRPr kumimoji="0" lang="zh-CN" altLang="en-US" sz="2600" b="1" kern="1200" cap="none" spc="0" normalizeH="0" baseline="0"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sym typeface="+mn-ea"/>
            </a:endParaRPr>
          </a:p>
        </p:txBody>
      </p:sp>
      <p:sp>
        <p:nvSpPr>
          <p:cNvPr id="4" name="文本框 3"/>
          <p:cNvSpPr txBox="1"/>
          <p:nvPr/>
        </p:nvSpPr>
        <p:spPr>
          <a:xfrm>
            <a:off x="1028065" y="2207260"/>
            <a:ext cx="4671695" cy="891540"/>
          </a:xfrm>
          <a:prstGeom prst="rect">
            <a:avLst/>
          </a:prstGeom>
          <a:noFill/>
        </p:spPr>
        <p:txBody>
          <a:bodyPr wrap="square" rtlCol="0">
            <a:spAutoFit/>
          </a:bodyPr>
          <a:p>
            <a:pPr marR="0" algn="l" defTabSz="914400">
              <a:buClrTx/>
              <a:buSzTx/>
              <a:buFontTx/>
              <a:buNone/>
              <a:defRPr/>
            </a:pP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1947.</a:t>
            </a:r>
            <a:r>
              <a:rPr lang="en-US" altLang="zh-CN"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中共粉碎了国民党的全面进攻。</a:t>
            </a:r>
            <a:endPar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5" name="文本框 4"/>
          <p:cNvSpPr txBox="1"/>
          <p:nvPr/>
        </p:nvSpPr>
        <p:spPr>
          <a:xfrm>
            <a:off x="721360" y="3098800"/>
            <a:ext cx="4886960" cy="891540"/>
          </a:xfrm>
          <a:prstGeom prst="rect">
            <a:avLst/>
          </a:prstGeom>
          <a:noFill/>
        </p:spPr>
        <p:txBody>
          <a:bodyPr wrap="square" rtlCol="0">
            <a:spAutoFit/>
          </a:bodyPr>
          <a:p>
            <a:pPr marR="0" algn="l" defTabSz="914400">
              <a:buClrTx/>
              <a:buSzTx/>
              <a:buFontTx/>
              <a:buNone/>
              <a:defRPr/>
            </a:pP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②</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1947.3</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，蒋介石重点进攻</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陕北</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和</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山东</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解放区。</a:t>
            </a:r>
            <a:endPar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6" name="文本框 5"/>
          <p:cNvSpPr txBox="1"/>
          <p:nvPr/>
        </p:nvSpPr>
        <p:spPr>
          <a:xfrm>
            <a:off x="1028065" y="3990340"/>
            <a:ext cx="4580255" cy="1691640"/>
          </a:xfrm>
          <a:prstGeom prst="rect">
            <a:avLst/>
          </a:prstGeom>
          <a:noFill/>
        </p:spPr>
        <p:txBody>
          <a:bodyPr wrap="square" rtlCol="0">
            <a:spAutoFit/>
          </a:bodyPr>
          <a:p>
            <a:pPr marR="0" algn="l" defTabSz="914400">
              <a:buClrTx/>
              <a:buSzTx/>
              <a:buFontTx/>
              <a:buNone/>
              <a:defRPr/>
            </a:pP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1947.6</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中共采取</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避敌主力、诱敌深入，集中优势兵力各个击破</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粉碎了国民党军队的重点进攻。</a:t>
            </a:r>
            <a:endPar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pic>
        <p:nvPicPr>
          <p:cNvPr id="7" name="图片 6"/>
          <p:cNvPicPr>
            <a:picLocks noChangeAspect="1"/>
          </p:cNvPicPr>
          <p:nvPr/>
        </p:nvPicPr>
        <p:blipFill>
          <a:blip r:embed="rId1"/>
          <a:srcRect l="8119" t="11697" r="8586" b="5611"/>
          <a:stretch>
            <a:fillRect/>
          </a:stretch>
        </p:blipFill>
        <p:spPr>
          <a:xfrm>
            <a:off x="5796915" y="1136015"/>
            <a:ext cx="6102350" cy="4545965"/>
          </a:xfrm>
          <a:prstGeom prst="rect">
            <a:avLst/>
          </a:prstGeom>
        </p:spPr>
      </p:pic>
      <p:sp>
        <p:nvSpPr>
          <p:cNvPr id="13" name="TextBox 6"/>
          <p:cNvSpPr txBox="1"/>
          <p:nvPr/>
        </p:nvSpPr>
        <p:spPr>
          <a:xfrm>
            <a:off x="7608570" y="3529965"/>
            <a:ext cx="1858010" cy="4603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中原解放区</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endParaRPr>
          </a:p>
        </p:txBody>
      </p:sp>
      <p:sp>
        <p:nvSpPr>
          <p:cNvPr id="14" name="TextBox 6"/>
          <p:cNvSpPr txBox="1"/>
          <p:nvPr/>
        </p:nvSpPr>
        <p:spPr>
          <a:xfrm>
            <a:off x="9302750" y="2016760"/>
            <a:ext cx="1858010" cy="4603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山东解放区</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endParaRPr>
          </a:p>
        </p:txBody>
      </p:sp>
      <p:sp>
        <p:nvSpPr>
          <p:cNvPr id="16" name="TextBox 6"/>
          <p:cNvSpPr txBox="1"/>
          <p:nvPr/>
        </p:nvSpPr>
        <p:spPr>
          <a:xfrm>
            <a:off x="5796915" y="1136015"/>
            <a:ext cx="1858010" cy="4603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陕北解放区</a:t>
            </a:r>
            <a:endPar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427355" y="500380"/>
            <a:ext cx="303022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战略反攻阶段：</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574675" y="2002790"/>
            <a:ext cx="5146675" cy="891540"/>
          </a:xfrm>
          <a:prstGeom prst="rect">
            <a:avLst/>
          </a:prstGeom>
          <a:noFill/>
        </p:spPr>
        <p:txBody>
          <a:bodyPr wrap="square" rtlCol="0">
            <a:spAutoFit/>
          </a:bodyPr>
          <a:p>
            <a:pPr marR="0" algn="l" defTabSz="914400">
              <a:buClrTx/>
              <a:buSzTx/>
              <a:buFontTx/>
              <a:buNone/>
              <a:defRPr/>
            </a:pP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1947.</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夏，刘邓大军</a:t>
            </a: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千里跃进大别山</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，揭开了战略反攻的序幕。</a:t>
            </a:r>
            <a:endPar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pic>
        <p:nvPicPr>
          <p:cNvPr id="4" name="Picture 7" descr="20100612182823-2022882223"/>
          <p:cNvPicPr>
            <a:picLocks noChangeAspect="1"/>
          </p:cNvPicPr>
          <p:nvPr/>
        </p:nvPicPr>
        <p:blipFill>
          <a:blip r:embed="rId1"/>
          <a:srcRect l="2084" t="1761" r="2103" b="-440"/>
          <a:stretch>
            <a:fillRect/>
          </a:stretch>
        </p:blipFill>
        <p:spPr>
          <a:xfrm>
            <a:off x="5721985" y="710565"/>
            <a:ext cx="6273165" cy="4982845"/>
          </a:xfrm>
          <a:prstGeom prst="rect">
            <a:avLst/>
          </a:prstGeom>
          <a:noFill/>
          <a:ln w="9525">
            <a:noFill/>
          </a:ln>
        </p:spPr>
      </p:pic>
      <p:sp>
        <p:nvSpPr>
          <p:cNvPr id="5" name="文本框 4"/>
          <p:cNvSpPr txBox="1"/>
          <p:nvPr/>
        </p:nvSpPr>
        <p:spPr>
          <a:xfrm>
            <a:off x="574675" y="1132205"/>
            <a:ext cx="3268345" cy="953135"/>
          </a:xfrm>
          <a:prstGeom prst="rect">
            <a:avLst/>
          </a:prstGeom>
          <a:noFill/>
        </p:spPr>
        <p:txBody>
          <a:bodyPr wrap="square" rtlCol="0">
            <a:spAutoFit/>
          </a:bodyPr>
          <a:p>
            <a:r>
              <a:rPr lang="zh-CN" altLang="en-US"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rPr>
              <a:t>1</a:t>
            </a:r>
            <a:r>
              <a:rPr lang="zh-CN" altLang="en-US" sz="2800" b="1">
                <a:latin typeface="黑体" panose="02010609060101010101" pitchFamily="2" charset="-122"/>
                <a:ea typeface="黑体" panose="02010609060101010101" pitchFamily="2" charset="-122"/>
              </a:rPr>
              <a:t>）战略方针：</a:t>
            </a:r>
            <a:endParaRPr lang="zh-CN" altLang="en-US" sz="2800" b="1">
              <a:latin typeface="黑体" panose="02010609060101010101" pitchFamily="2" charset="-122"/>
              <a:ea typeface="黑体" panose="02010609060101010101" pitchFamily="2" charset="-122"/>
            </a:endParaRPr>
          </a:p>
          <a:p>
            <a:r>
              <a:rPr lang="zh-CN" altLang="en-US"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rPr>
              <a:t>2</a:t>
            </a:r>
            <a:r>
              <a:rPr lang="zh-CN" altLang="en-US" sz="2800" b="1">
                <a:latin typeface="黑体" panose="02010609060101010101" pitchFamily="2" charset="-122"/>
                <a:ea typeface="黑体" panose="02010609060101010101" pitchFamily="2" charset="-122"/>
              </a:rPr>
              <a:t>）具体行动：</a:t>
            </a:r>
            <a:endParaRPr lang="zh-CN" altLang="en-US" sz="2800" b="1">
              <a:latin typeface="黑体" panose="02010609060101010101" pitchFamily="2" charset="-122"/>
              <a:ea typeface="黑体" panose="02010609060101010101" pitchFamily="2" charset="-122"/>
            </a:endParaRPr>
          </a:p>
        </p:txBody>
      </p:sp>
      <p:sp>
        <p:nvSpPr>
          <p:cNvPr id="28674" name="Text Box 20"/>
          <p:cNvSpPr txBox="1"/>
          <p:nvPr/>
        </p:nvSpPr>
        <p:spPr>
          <a:xfrm>
            <a:off x="283210" y="2980055"/>
            <a:ext cx="5438775" cy="3080385"/>
          </a:xfrm>
          <a:prstGeom prst="rect">
            <a:avLst/>
          </a:prstGeom>
          <a:solidFill>
            <a:schemeClr val="bg1">
              <a:alpha val="23137"/>
            </a:schemeClr>
          </a:solidFill>
          <a:ln w="9525">
            <a:noFill/>
          </a:ln>
        </p:spPr>
        <p:txBody>
          <a:bodyPr wrap="square">
            <a:spAutoFit/>
          </a:bodyPr>
          <a:p>
            <a:pPr>
              <a:lnSpc>
                <a:spcPct val="90000"/>
              </a:lnSpc>
            </a:pPr>
            <a:r>
              <a:rPr lang="zh-CN" altLang="en-US" sz="2400" b="1" dirty="0">
                <a:solidFill>
                  <a:srgbClr val="0000FF"/>
                </a:solidFill>
                <a:latin typeface="黑体" panose="02010609060101010101" pitchFamily="2" charset="-122"/>
                <a:ea typeface="黑体" panose="02010609060101010101" pitchFamily="2" charset="-122"/>
              </a:rPr>
              <a:t>毛泽东曾在一篇文章中宣告：</a:t>
            </a:r>
            <a:r>
              <a:rPr lang="zh-CN" altLang="en-US" sz="2400" b="1" dirty="0">
                <a:solidFill>
                  <a:srgbClr val="0000FF"/>
                </a:solidFill>
                <a:latin typeface="Arial" panose="020B0604020202020204" pitchFamily="34" charset="0"/>
                <a:ea typeface="黑体" panose="02010609060101010101" pitchFamily="2" charset="-122"/>
              </a:rPr>
              <a:t>“</a:t>
            </a:r>
            <a:r>
              <a:rPr lang="zh-CN" altLang="en-US" sz="2400" b="1" dirty="0">
                <a:solidFill>
                  <a:srgbClr val="0000FF"/>
                </a:solidFill>
                <a:latin typeface="黑体" panose="02010609060101010101" pitchFamily="2" charset="-122"/>
                <a:ea typeface="黑体" panose="02010609060101010101" pitchFamily="2" charset="-122"/>
              </a:rPr>
              <a:t>中国人民的革命战争，现在已经达到了一个转折点。</a:t>
            </a:r>
            <a:r>
              <a:rPr lang="zh-CN" altLang="en-US" sz="2400" b="1" dirty="0">
                <a:solidFill>
                  <a:srgbClr val="0000FF"/>
                </a:solidFill>
                <a:latin typeface="Arial" panose="020B0604020202020204" pitchFamily="34" charset="0"/>
                <a:ea typeface="黑体" panose="02010609060101010101" pitchFamily="2" charset="-122"/>
              </a:rPr>
              <a:t>”“</a:t>
            </a:r>
            <a:r>
              <a:rPr lang="zh-CN" altLang="en-US" sz="2400" b="1" dirty="0">
                <a:solidFill>
                  <a:srgbClr val="0000FF"/>
                </a:solidFill>
                <a:latin typeface="黑体" panose="02010609060101010101" pitchFamily="2" charset="-122"/>
                <a:ea typeface="黑体" panose="02010609060101010101" pitchFamily="2" charset="-122"/>
              </a:rPr>
              <a:t>这是蒋介石的二十年反革命统治由发展到消灭的转折点。</a:t>
            </a:r>
            <a:r>
              <a:rPr lang="zh-CN" altLang="en-US" sz="2400" b="1" dirty="0">
                <a:solidFill>
                  <a:srgbClr val="0000FF"/>
                </a:solidFill>
                <a:latin typeface="Arial" panose="020B0604020202020204" pitchFamily="34" charset="0"/>
                <a:ea typeface="黑体" panose="02010609060101010101" pitchFamily="2" charset="-122"/>
              </a:rPr>
              <a:t>”</a:t>
            </a:r>
            <a:r>
              <a:rPr lang="zh-CN" altLang="en-US" sz="2400" b="1" dirty="0">
                <a:solidFill>
                  <a:srgbClr val="0000FF"/>
                </a:solidFill>
                <a:latin typeface="黑体" panose="02010609060101010101" pitchFamily="2" charset="-122"/>
                <a:ea typeface="黑体" panose="02010609060101010101" pitchFamily="2" charset="-122"/>
              </a:rPr>
              <a:t>这个转折点的主要标志是：</a:t>
            </a:r>
            <a:endParaRPr lang="zh-CN" altLang="en-US" sz="2400" b="1" dirty="0">
              <a:solidFill>
                <a:srgbClr val="0000FF"/>
              </a:solidFill>
              <a:latin typeface="黑体" panose="02010609060101010101" pitchFamily="2" charset="-122"/>
              <a:ea typeface="黑体" panose="02010609060101010101" pitchFamily="2" charset="-122"/>
            </a:endParaRPr>
          </a:p>
          <a:p>
            <a:pPr>
              <a:lnSpc>
                <a:spcPct val="90000"/>
              </a:lnSpc>
            </a:pPr>
            <a:r>
              <a:rPr lang="en-US" altLang="zh-CN" sz="2400" b="1" dirty="0">
                <a:latin typeface="黑体" panose="02010609060101010101" pitchFamily="2" charset="-122"/>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．抗日战争的胜利</a:t>
            </a:r>
            <a:r>
              <a:rPr lang="zh-CN" altLang="en-US" sz="2400" b="1" dirty="0">
                <a:latin typeface="Arial" panose="020B0604020202020204" pitchFamily="34" charset="0"/>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 </a:t>
            </a:r>
            <a:endParaRPr lang="zh-CN" altLang="en-US" sz="2400" b="1" dirty="0">
              <a:latin typeface="黑体" panose="02010609060101010101" pitchFamily="2" charset="-122"/>
              <a:ea typeface="黑体" panose="02010609060101010101" pitchFamily="2" charset="-122"/>
            </a:endParaRPr>
          </a:p>
          <a:p>
            <a:pPr>
              <a:lnSpc>
                <a:spcPct val="90000"/>
              </a:lnSpc>
            </a:pPr>
            <a:r>
              <a:rPr lang="en-US" altLang="zh-CN" sz="2400" b="1" dirty="0">
                <a:latin typeface="黑体" panose="02010609060101010101" pitchFamily="2" charset="-122"/>
                <a:ea typeface="黑体" panose="02010609060101010101" pitchFamily="2" charset="-122"/>
              </a:rPr>
              <a:t>B</a:t>
            </a:r>
            <a:r>
              <a:rPr lang="zh-CN" altLang="en-US" sz="2400" b="1" dirty="0">
                <a:latin typeface="黑体" panose="02010609060101010101" pitchFamily="2" charset="-122"/>
                <a:ea typeface="黑体" panose="02010609060101010101" pitchFamily="2" charset="-122"/>
              </a:rPr>
              <a:t>．渡江作战与解放南京</a:t>
            </a:r>
            <a:endParaRPr lang="zh-CN" altLang="en-US" sz="2400" b="1" dirty="0">
              <a:latin typeface="黑体" panose="02010609060101010101" pitchFamily="2" charset="-122"/>
              <a:ea typeface="黑体" panose="02010609060101010101" pitchFamily="2" charset="-122"/>
            </a:endParaRPr>
          </a:p>
          <a:p>
            <a:pPr>
              <a:lnSpc>
                <a:spcPct val="90000"/>
              </a:lnSpc>
            </a:pPr>
            <a:r>
              <a:rPr lang="en-US" altLang="zh-CN" sz="2400" b="1" dirty="0">
                <a:latin typeface="黑体" panose="02010609060101010101" pitchFamily="2" charset="-122"/>
                <a:ea typeface="黑体" panose="02010609060101010101" pitchFamily="2" charset="-122"/>
              </a:rPr>
              <a:t>C</a:t>
            </a:r>
            <a:r>
              <a:rPr lang="zh-CN" altLang="en-US" sz="2400" b="1" dirty="0">
                <a:latin typeface="黑体" panose="02010609060101010101" pitchFamily="2" charset="-122"/>
                <a:ea typeface="黑体" panose="02010609060101010101" pitchFamily="2" charset="-122"/>
              </a:rPr>
              <a:t>．三大战役的胜利</a:t>
            </a:r>
            <a:r>
              <a:rPr lang="zh-CN" altLang="en-US" sz="2400" b="1" dirty="0">
                <a:latin typeface="Arial" panose="020B0604020202020204" pitchFamily="34" charset="0"/>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 </a:t>
            </a:r>
            <a:endParaRPr lang="zh-CN" altLang="en-US" sz="2400" b="1" dirty="0">
              <a:latin typeface="黑体" panose="02010609060101010101" pitchFamily="2" charset="-122"/>
              <a:ea typeface="黑体" panose="02010609060101010101" pitchFamily="2" charset="-122"/>
            </a:endParaRPr>
          </a:p>
          <a:p>
            <a:pPr>
              <a:lnSpc>
                <a:spcPct val="90000"/>
              </a:lnSpc>
            </a:pPr>
            <a:r>
              <a:rPr lang="en-US" altLang="zh-CN" sz="2400" b="1" dirty="0">
                <a:latin typeface="黑体" panose="02010609060101010101" pitchFamily="2" charset="-122"/>
                <a:ea typeface="黑体" panose="02010609060101010101" pitchFamily="2" charset="-122"/>
              </a:rPr>
              <a:t>D</a:t>
            </a:r>
            <a:r>
              <a:rPr lang="zh-CN" altLang="en-US" sz="2400" b="1" dirty="0">
                <a:latin typeface="黑体" panose="02010609060101010101" pitchFamily="2" charset="-122"/>
                <a:ea typeface="黑体" panose="02010609060101010101" pitchFamily="2" charset="-122"/>
              </a:rPr>
              <a:t>．刘邓大军挺进大别山</a:t>
            </a:r>
            <a:endParaRPr lang="zh-CN" altLang="en-US" sz="2400" b="1" dirty="0">
              <a:latin typeface="黑体" panose="02010609060101010101" pitchFamily="2" charset="-122"/>
              <a:ea typeface="黑体" panose="02010609060101010101" pitchFamily="2"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linds(horizontal)">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6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427355" y="500380"/>
            <a:ext cx="303022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战略决战阶段：</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5" name="文本框 4"/>
          <p:cNvSpPr txBox="1"/>
          <p:nvPr/>
        </p:nvSpPr>
        <p:spPr>
          <a:xfrm>
            <a:off x="574675" y="1132205"/>
            <a:ext cx="3268345" cy="953135"/>
          </a:xfrm>
          <a:prstGeom prst="rect">
            <a:avLst/>
          </a:prstGeom>
          <a:noFill/>
        </p:spPr>
        <p:txBody>
          <a:bodyPr wrap="square" rtlCol="0">
            <a:spAutoFit/>
          </a:bodyPr>
          <a:p>
            <a:r>
              <a:rPr lang="zh-CN" altLang="en-US"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rPr>
              <a:t>1</a:t>
            </a:r>
            <a:r>
              <a:rPr lang="zh-CN" altLang="en-US" sz="2800" b="1">
                <a:latin typeface="黑体" panose="02010609060101010101" pitchFamily="2" charset="-122"/>
                <a:ea typeface="黑体" panose="02010609060101010101" pitchFamily="2" charset="-122"/>
              </a:rPr>
              <a:t>）前提：</a:t>
            </a:r>
            <a:endParaRPr lang="zh-CN" altLang="en-US" sz="2800" b="1">
              <a:latin typeface="黑体" panose="02010609060101010101" pitchFamily="2" charset="-122"/>
              <a:ea typeface="黑体" panose="02010609060101010101" pitchFamily="2" charset="-122"/>
            </a:endParaRPr>
          </a:p>
          <a:p>
            <a:r>
              <a:rPr lang="zh-CN" altLang="en-US"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rPr>
              <a:t>2</a:t>
            </a:r>
            <a:r>
              <a:rPr lang="zh-CN" altLang="en-US" sz="2800" b="1">
                <a:latin typeface="黑体" panose="02010609060101010101" pitchFamily="2" charset="-122"/>
                <a:ea typeface="黑体" panose="02010609060101010101" pitchFamily="2" charset="-122"/>
              </a:rPr>
              <a:t>）三大战役：</a:t>
            </a:r>
            <a:endParaRPr lang="zh-CN" altLang="en-US" sz="2800" b="1">
              <a:latin typeface="黑体" panose="02010609060101010101" pitchFamily="2" charset="-122"/>
              <a:ea typeface="黑体" panose="02010609060101010101" pitchFamily="2" charset="-122"/>
            </a:endParaRPr>
          </a:p>
        </p:txBody>
      </p:sp>
      <p:pic>
        <p:nvPicPr>
          <p:cNvPr id="68614" name="Picture 6" descr="http://www.0592jj.com/wangxiao/chuer/lshi/data/07300938005/RE_LS_12_01_006/RE_LS_12_01_006/images/index_clip_image012.gif"/>
          <p:cNvPicPr>
            <a:picLocks noChangeAspect="1" noChangeArrowheads="1"/>
          </p:cNvPicPr>
          <p:nvPr/>
        </p:nvPicPr>
        <p:blipFill>
          <a:blip r:embed="rId1">
            <a:lum bright="-10000" contrast="20000"/>
          </a:blip>
          <a:srcRect l="2632" t="6295" r="2632" b="2190"/>
          <a:stretch>
            <a:fillRect/>
          </a:stretch>
        </p:blipFill>
        <p:spPr bwMode="auto">
          <a:xfrm>
            <a:off x="4206853" y="203812"/>
            <a:ext cx="5929354" cy="628654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9"/>
          <p:cNvSpPr>
            <a:spLocks noChangeArrowheads="1"/>
          </p:cNvSpPr>
          <p:nvPr/>
        </p:nvSpPr>
        <p:spPr bwMode="auto">
          <a:xfrm>
            <a:off x="3421063" y="5490210"/>
            <a:ext cx="2095500" cy="646113"/>
          </a:xfrm>
          <a:prstGeom prst="rect">
            <a:avLst/>
          </a:prstGeom>
        </p:spPr>
        <p:style>
          <a:lnRef idx="2">
            <a:schemeClr val="accent5"/>
          </a:lnRef>
          <a:fillRef idx="1">
            <a:schemeClr val="lt1"/>
          </a:fillRef>
          <a:effectRef idx="0">
            <a:schemeClr val="accent5"/>
          </a:effectRef>
          <a:fontRef idx="minor">
            <a:schemeClr val="dk1"/>
          </a:fontRef>
        </p:style>
        <p:txBody>
          <a:bodyPr wrap="none" anchor="ctr">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淮海战役</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华文中宋" pitchFamily="2" charset="-122"/>
                <a:cs typeface="+mn-cs"/>
              </a:rPr>
              <a:t> </a:t>
            </a:r>
            <a:endPar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华文中宋" pitchFamily="2" charset="-122"/>
              <a:cs typeface="+mn-cs"/>
            </a:endParaRPr>
          </a:p>
        </p:txBody>
      </p:sp>
      <p:sp>
        <p:nvSpPr>
          <p:cNvPr id="6" name="Rectangle 10"/>
          <p:cNvSpPr>
            <a:spLocks noChangeArrowheads="1"/>
          </p:cNvSpPr>
          <p:nvPr/>
        </p:nvSpPr>
        <p:spPr bwMode="auto">
          <a:xfrm>
            <a:off x="7064375" y="2704148"/>
            <a:ext cx="2095500" cy="646113"/>
          </a:xfrm>
          <a:prstGeom prst="rect">
            <a:avLst/>
          </a:prstGeom>
        </p:spPr>
        <p:style>
          <a:lnRef idx="2">
            <a:schemeClr val="accent5"/>
          </a:lnRef>
          <a:fillRef idx="1">
            <a:schemeClr val="lt1"/>
          </a:fillRef>
          <a:effectRef idx="0">
            <a:schemeClr val="accent5"/>
          </a:effectRef>
          <a:fontRef idx="minor">
            <a:schemeClr val="dk1"/>
          </a:fontRef>
        </p:style>
        <p:txBody>
          <a:bodyPr wrap="none" anchor="ctr">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平津战役</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华文中宋" pitchFamily="2" charset="-122"/>
                <a:cs typeface="+mn-cs"/>
              </a:rPr>
              <a:t> </a:t>
            </a:r>
            <a:endPar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华文中宋" pitchFamily="2" charset="-122"/>
              <a:cs typeface="+mn-cs"/>
            </a:endParaRPr>
          </a:p>
        </p:txBody>
      </p:sp>
      <p:sp>
        <p:nvSpPr>
          <p:cNvPr id="7" name="Rectangle 11"/>
          <p:cNvSpPr>
            <a:spLocks noChangeArrowheads="1"/>
          </p:cNvSpPr>
          <p:nvPr/>
        </p:nvSpPr>
        <p:spPr bwMode="auto">
          <a:xfrm>
            <a:off x="9493250" y="918210"/>
            <a:ext cx="2095500" cy="646113"/>
          </a:xfrm>
          <a:prstGeom prst="rect">
            <a:avLst/>
          </a:prstGeom>
        </p:spPr>
        <p:style>
          <a:lnRef idx="2">
            <a:schemeClr val="accent5"/>
          </a:lnRef>
          <a:fillRef idx="1">
            <a:schemeClr val="lt1"/>
          </a:fillRef>
          <a:effectRef idx="0">
            <a:schemeClr val="accent5"/>
          </a:effectRef>
          <a:fontRef idx="minor">
            <a:schemeClr val="dk1"/>
          </a:fontRef>
        </p:style>
        <p:txBody>
          <a:bodyPr wrap="none" anchor="ctr">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FF0000"/>
                </a:solidFill>
                <a:effectLst/>
                <a:uLnTx/>
                <a:uFillTx/>
                <a:latin typeface="黑体" panose="02010609060101010101" pitchFamily="2" charset="-122"/>
                <a:ea typeface="黑体" panose="02010609060101010101" pitchFamily="2" charset="-122"/>
                <a:cs typeface="+mn-cs"/>
              </a:rPr>
              <a:t>辽沈战役</a:t>
            </a:r>
            <a:r>
              <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华文中宋" pitchFamily="2" charset="-122"/>
                <a:cs typeface="+mn-cs"/>
              </a:rPr>
              <a:t> </a:t>
            </a:r>
            <a:endParaRPr kumimoji="0" lang="zh-CN"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华文中宋" pitchFamily="2" charset="-122"/>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427355" y="280035"/>
            <a:ext cx="223520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4.</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北平和谈：</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427355" y="957580"/>
            <a:ext cx="223520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5.</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渡江战役：</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4" name="文本框 3"/>
          <p:cNvSpPr txBox="1"/>
          <p:nvPr/>
        </p:nvSpPr>
        <p:spPr>
          <a:xfrm>
            <a:off x="2758440" y="957580"/>
            <a:ext cx="6675120" cy="829945"/>
          </a:xfrm>
          <a:prstGeom prst="rect">
            <a:avLst/>
          </a:prstGeom>
          <a:noFill/>
        </p:spPr>
        <p:txBody>
          <a:bodyPr wrap="square" rtlCol="0" anchor="t">
            <a:spAutoFit/>
          </a:bodyPr>
          <a:p>
            <a:pPr marR="0" defTabSz="914400">
              <a:buClrTx/>
              <a:buSzTx/>
              <a:buFontTx/>
              <a:buNone/>
              <a:defRPr/>
            </a:pPr>
            <a:r>
              <a:rPr lang="en-US" altLang="zh-CN"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1949.4.21</a:t>
            </a:r>
            <a:r>
              <a:rPr lang="zh-CN" altLang="en-US"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人民解放军发起渡江战役。</a:t>
            </a:r>
            <a:endParaRPr lang="zh-CN" altLang="en-US"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a:p>
            <a:pPr marR="0" defTabSz="914400">
              <a:buClrTx/>
              <a:buSzTx/>
              <a:buFontTx/>
              <a:buNone/>
              <a:defRPr/>
            </a:pPr>
            <a:r>
              <a:rPr lang="en-US" altLang="zh-CN"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1949.4.23</a:t>
            </a:r>
            <a:r>
              <a:rPr lang="zh-CN" altLang="en-US"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日，</a:t>
            </a:r>
            <a:r>
              <a:rPr lang="zh-CN" altLang="en-US" sz="24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南京解放</a:t>
            </a:r>
            <a:r>
              <a:rPr lang="zh-CN" altLang="en-US"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，国民党政权被推翻。</a:t>
            </a:r>
            <a:endParaRPr lang="zh-CN" altLang="en-US" sz="24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pic>
        <p:nvPicPr>
          <p:cNvPr id="41986" name="Picture 2" descr="http://img2.7wenta.com/upload/wti/20150211/14236492577406154.png"/>
          <p:cNvPicPr>
            <a:picLocks noChangeAspect="1"/>
          </p:cNvPicPr>
          <p:nvPr/>
        </p:nvPicPr>
        <p:blipFill>
          <a:blip r:embed="rId1"/>
          <a:stretch>
            <a:fillRect/>
          </a:stretch>
        </p:blipFill>
        <p:spPr>
          <a:xfrm>
            <a:off x="427355" y="1787525"/>
            <a:ext cx="6271895" cy="4888865"/>
          </a:xfrm>
          <a:prstGeom prst="rect">
            <a:avLst/>
          </a:prstGeom>
          <a:noFill/>
          <a:ln w="9525">
            <a:noFill/>
          </a:ln>
        </p:spPr>
      </p:pic>
      <p:pic>
        <p:nvPicPr>
          <p:cNvPr id="64516" name="图片 64515" descr="人民解放军冲进南京总统府时总统府办公室的日历"/>
          <p:cNvPicPr>
            <a:picLocks noChangeAspect="1"/>
          </p:cNvPicPr>
          <p:nvPr/>
        </p:nvPicPr>
        <p:blipFill>
          <a:blip r:embed="rId2"/>
          <a:stretch>
            <a:fillRect/>
          </a:stretch>
        </p:blipFill>
        <p:spPr>
          <a:xfrm>
            <a:off x="7584440" y="1787525"/>
            <a:ext cx="2897505" cy="3562350"/>
          </a:xfrm>
          <a:prstGeom prst="rect">
            <a:avLst/>
          </a:prstGeom>
          <a:noFill/>
          <a:ln w="9525">
            <a:noFill/>
          </a:ln>
        </p:spPr>
      </p:pic>
      <p:sp>
        <p:nvSpPr>
          <p:cNvPr id="6" name="文本框 5"/>
          <p:cNvSpPr txBox="1"/>
          <p:nvPr/>
        </p:nvSpPr>
        <p:spPr>
          <a:xfrm>
            <a:off x="6932295" y="5349875"/>
            <a:ext cx="4901565" cy="1198880"/>
          </a:xfrm>
          <a:prstGeom prst="rect">
            <a:avLst/>
          </a:prstGeom>
          <a:noFill/>
        </p:spPr>
        <p:txBody>
          <a:bodyPr wrap="square" rtlCol="0" anchor="t">
            <a:spAutoFit/>
          </a:bodyPr>
          <a:p>
            <a:r>
              <a:rPr lang="zh-CN" altLang="en-US" sz="2400" b="1" dirty="0">
                <a:latin typeface="黑体" panose="02010609060101010101" pitchFamily="2" charset="-122"/>
                <a:ea typeface="黑体" panose="02010609060101010101" pitchFamily="2" charset="-122"/>
                <a:sym typeface="+mn-ea"/>
              </a:rPr>
              <a:t>南京总统府，蒋介石办公桌上的日历永远定格在了这一天</a:t>
            </a:r>
            <a:r>
              <a:rPr lang="en-US" altLang="zh-CN" sz="2400" b="1">
                <a:latin typeface="Arial" panose="020B0604020202020204" pitchFamily="34" charset="0"/>
                <a:ea typeface="黑体" panose="02010609060101010101" pitchFamily="2" charset="-122"/>
                <a:sym typeface="+mn-ea"/>
              </a:rPr>
              <a:t>——</a:t>
            </a:r>
            <a:r>
              <a:rPr lang="zh-CN" altLang="en-US" sz="2400" b="1" dirty="0">
                <a:latin typeface="黑体" panose="02010609060101010101" pitchFamily="2" charset="-122"/>
                <a:ea typeface="黑体" panose="02010609060101010101" pitchFamily="2" charset="-122"/>
                <a:sym typeface="+mn-ea"/>
              </a:rPr>
              <a:t>民国三十八年四月</a:t>
            </a:r>
            <a:r>
              <a:rPr lang="en-US" altLang="zh-CN" sz="2400" b="1" dirty="0">
                <a:latin typeface="黑体" panose="02010609060101010101" pitchFamily="2" charset="-122"/>
                <a:ea typeface="黑体" panose="02010609060101010101" pitchFamily="2" charset="-122"/>
                <a:sym typeface="+mn-ea"/>
              </a:rPr>
              <a:t>23</a:t>
            </a:r>
            <a:r>
              <a:rPr lang="zh-CN" altLang="en-US" sz="2400" b="1" dirty="0">
                <a:latin typeface="黑体" panose="02010609060101010101" pitchFamily="2" charset="-122"/>
                <a:ea typeface="黑体" panose="02010609060101010101" pitchFamily="2" charset="-122"/>
                <a:sym typeface="+mn-ea"/>
              </a:rPr>
              <a:t>日。</a:t>
            </a:r>
            <a:endParaRPr lang="zh-CN" altLang="en-US" sz="2400" b="1" dirty="0">
              <a:latin typeface="黑体" panose="02010609060101010101" pitchFamily="2" charset="-122"/>
              <a:ea typeface="黑体" panose="02010609060101010101" pitchFamily="2" charset="-122"/>
              <a:sym typeface="+mn-ea"/>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4516"/>
                                        </p:tgtEl>
                                        <p:attrNameLst>
                                          <p:attrName>style.visibility</p:attrName>
                                        </p:attrNameLst>
                                      </p:cBhvr>
                                      <p:to>
                                        <p:strVal val="visible"/>
                                      </p:to>
                                    </p:set>
                                    <p:animEffect transition="in" filter="blinds(horizontal)">
                                      <p:cBhvr>
                                        <p:cTn id="22" dur="500"/>
                                        <p:tgtEl>
                                          <p:spTgt spid="645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52120" y="344170"/>
            <a:ext cx="321754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6.</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七届二中全会：</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5" name="文本框 4"/>
          <p:cNvSpPr txBox="1"/>
          <p:nvPr/>
        </p:nvSpPr>
        <p:spPr>
          <a:xfrm>
            <a:off x="452120" y="866140"/>
            <a:ext cx="3268345" cy="953135"/>
          </a:xfrm>
          <a:prstGeom prst="rect">
            <a:avLst/>
          </a:prstGeom>
          <a:noFill/>
        </p:spPr>
        <p:txBody>
          <a:bodyPr wrap="square" rtlCol="0">
            <a:spAutoFit/>
          </a:bodyPr>
          <a:p>
            <a:r>
              <a:rPr lang="zh-CN" altLang="en-US"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rPr>
              <a:t>1</a:t>
            </a:r>
            <a:r>
              <a:rPr lang="zh-CN" altLang="en-US" sz="2800" b="1">
                <a:latin typeface="黑体" panose="02010609060101010101" pitchFamily="2" charset="-122"/>
                <a:ea typeface="黑体" panose="02010609060101010101" pitchFamily="2" charset="-122"/>
              </a:rPr>
              <a:t>）时间、地点：</a:t>
            </a:r>
            <a:endParaRPr lang="zh-CN" altLang="en-US" sz="2800" b="1">
              <a:latin typeface="黑体" panose="02010609060101010101" pitchFamily="2" charset="-122"/>
              <a:ea typeface="黑体" panose="02010609060101010101" pitchFamily="2" charset="-122"/>
            </a:endParaRPr>
          </a:p>
          <a:p>
            <a:r>
              <a:rPr lang="zh-CN" altLang="en-US" sz="2800" b="1">
                <a:latin typeface="黑体" panose="02010609060101010101" pitchFamily="2" charset="-122"/>
                <a:ea typeface="黑体" panose="02010609060101010101" pitchFamily="2" charset="-122"/>
              </a:rPr>
              <a:t>（</a:t>
            </a:r>
            <a:r>
              <a:rPr lang="en-US" altLang="zh-CN" sz="2800" b="1">
                <a:latin typeface="黑体" panose="02010609060101010101" pitchFamily="2" charset="-122"/>
                <a:ea typeface="黑体" panose="02010609060101010101" pitchFamily="2" charset="-122"/>
              </a:rPr>
              <a:t>2</a:t>
            </a:r>
            <a:r>
              <a:rPr lang="zh-CN" altLang="en-US" sz="2800" b="1">
                <a:latin typeface="黑体" panose="02010609060101010101" pitchFamily="2" charset="-122"/>
                <a:ea typeface="黑体" panose="02010609060101010101" pitchFamily="2" charset="-122"/>
              </a:rPr>
              <a:t>）工作重心转移：</a:t>
            </a:r>
            <a:endParaRPr lang="zh-CN" altLang="en-US" sz="2800" b="1">
              <a:latin typeface="黑体" panose="02010609060101010101" pitchFamily="2" charset="-122"/>
              <a:ea typeface="黑体" panose="02010609060101010101" pitchFamily="2" charset="-122"/>
            </a:endParaRPr>
          </a:p>
        </p:txBody>
      </p:sp>
      <p:sp>
        <p:nvSpPr>
          <p:cNvPr id="8" name="Text Box 3"/>
          <p:cNvSpPr txBox="1">
            <a:spLocks noChangeArrowheads="1"/>
          </p:cNvSpPr>
          <p:nvPr/>
        </p:nvSpPr>
        <p:spPr bwMode="auto">
          <a:xfrm>
            <a:off x="999490" y="1819275"/>
            <a:ext cx="10727055" cy="1291590"/>
          </a:xfrm>
          <a:prstGeom prst="rect">
            <a:avLst/>
          </a:prstGeom>
          <a:solidFill>
            <a:srgbClr val="FFFF00"/>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第一次：</a:t>
            </a:r>
            <a:r>
              <a:rPr kumimoji="0" lang="en-US" altLang="zh-CN"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1927</a:t>
            </a:r>
            <a:r>
              <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年秋井冈山道路的开辟，即</a:t>
            </a:r>
            <a:r>
              <a:rPr kumimoji="0" lang="zh-CN" altLang="en-US" sz="2600" b="1" i="0" u="none" strike="noStrike" kern="12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mn-cs"/>
              </a:rPr>
              <a:t>由城市转入农村</a:t>
            </a:r>
            <a:r>
              <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a:t>
            </a:r>
            <a:endPar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第二次：</a:t>
            </a:r>
            <a:r>
              <a:rPr kumimoji="0" lang="en-US" altLang="zh-CN"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1949</a:t>
            </a:r>
            <a:r>
              <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年春中共七届二中全会 决定党的工作重心</a:t>
            </a:r>
            <a:r>
              <a:rPr kumimoji="0" lang="zh-CN" altLang="en-US" sz="2600" b="1" i="0" u="none" strike="noStrike" kern="1200" cap="none" spc="0" normalizeH="0" baseline="0" noProof="0" dirty="0">
                <a:ln>
                  <a:noFill/>
                </a:ln>
                <a:solidFill>
                  <a:srgbClr val="FF0000"/>
                </a:solidFill>
                <a:effectLst/>
                <a:uLnTx/>
                <a:uFillTx/>
                <a:latin typeface="黑体" panose="02010609060101010101" pitchFamily="2" charset="-122"/>
                <a:ea typeface="黑体" panose="02010609060101010101" pitchFamily="2" charset="-122"/>
                <a:cs typeface="+mn-cs"/>
              </a:rPr>
              <a:t>由乡村转移到城市</a:t>
            </a:r>
            <a:r>
              <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rPr>
              <a:t>。</a:t>
            </a:r>
            <a:endParaRPr kumimoji="0" lang="zh-CN" altLang="en-US" sz="2600" b="1" i="0" u="none" strike="noStrike" kern="1200" cap="none" spc="0" normalizeH="0" baseline="0" noProof="0" dirty="0">
              <a:ln>
                <a:noFill/>
              </a:ln>
              <a:solidFill>
                <a:schemeClr val="dk1"/>
              </a:solidFill>
              <a:effectLst/>
              <a:uLnTx/>
              <a:uFillTx/>
              <a:latin typeface="黑体" panose="02010609060101010101" pitchFamily="2" charset="-122"/>
              <a:ea typeface="黑体" panose="02010609060101010101" pitchFamily="2" charset="-122"/>
              <a:cs typeface="+mn-cs"/>
            </a:endParaRPr>
          </a:p>
        </p:txBody>
      </p:sp>
      <p:sp>
        <p:nvSpPr>
          <p:cNvPr id="4" name="文本框 3"/>
          <p:cNvSpPr txBox="1"/>
          <p:nvPr/>
        </p:nvSpPr>
        <p:spPr>
          <a:xfrm>
            <a:off x="452120" y="3168015"/>
            <a:ext cx="445706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7.</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新民主主义革命胜利：</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6" name="文本框 5"/>
          <p:cNvSpPr txBox="1"/>
          <p:nvPr/>
        </p:nvSpPr>
        <p:spPr>
          <a:xfrm>
            <a:off x="852170" y="3770630"/>
            <a:ext cx="10726420" cy="953135"/>
          </a:xfrm>
          <a:prstGeom prst="rect">
            <a:avLst/>
          </a:prstGeom>
          <a:noFill/>
        </p:spPr>
        <p:txBody>
          <a:bodyPr wrap="square" rtlCol="0" anchor="t">
            <a:spAutoFit/>
          </a:bodyPr>
          <a:p>
            <a:pPr marR="0" defTabSz="914400">
              <a:buClrTx/>
              <a:buSzTx/>
              <a:buFontTx/>
              <a:buNone/>
              <a:defRPr/>
            </a:pPr>
            <a:r>
              <a:rPr lang="en-US" altLang="zh-CN" sz="2800" b="1" noProof="0" dirty="0">
                <a:effectLst>
                  <a:outerShdw blurRad="38100" dist="38100" dir="2700000" algn="tl">
                    <a:srgbClr val="C0C0C0"/>
                  </a:outerShdw>
                </a:effectLst>
                <a:latin typeface="Calibri" panose="020F0502020204030204" charset="0"/>
                <a:ea typeface="黑体" panose="02010609060101010101" pitchFamily="2" charset="-122"/>
                <a:sym typeface="+mn-ea"/>
              </a:rPr>
              <a:t>①</a:t>
            </a:r>
            <a:r>
              <a:rPr lang="zh-CN" altLang="en-US" sz="28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标志：</a:t>
            </a:r>
            <a:r>
              <a:rPr lang="en-US" altLang="zh-CN" sz="28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1949.10.1</a:t>
            </a:r>
            <a:r>
              <a:rPr lang="zh-CN" altLang="en-US" sz="28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，中华人民共和国成立。</a:t>
            </a:r>
            <a:endParaRPr kumimoji="0" lang="zh-CN" altLang="en-US" sz="32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sym typeface="+mn-ea"/>
            </a:endParaRPr>
          </a:p>
          <a:p>
            <a:pPr marR="0" defTabSz="914400">
              <a:buClrTx/>
              <a:buSzTx/>
              <a:buFontTx/>
              <a:buNone/>
              <a:defRPr/>
            </a:pPr>
            <a:r>
              <a:rPr lang="en-US" altLang="zh-CN" sz="2800" b="1" noProof="0" dirty="0">
                <a:effectLst>
                  <a:outerShdw blurRad="38100" dist="38100" dir="2700000" algn="tl">
                    <a:srgbClr val="C0C0C0"/>
                  </a:outerShdw>
                </a:effectLst>
                <a:latin typeface="Calibri" panose="020F0502020204030204" charset="0"/>
                <a:ea typeface="黑体" panose="02010609060101010101" pitchFamily="2" charset="-122"/>
                <a:sym typeface="+mn-ea"/>
              </a:rPr>
              <a:t>②</a:t>
            </a:r>
            <a:r>
              <a:rPr lang="zh-CN" altLang="en-US" sz="28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意义：为中国的</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现代化</a:t>
            </a:r>
            <a:r>
              <a:rPr lang="zh-CN" altLang="en-US" sz="28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发展扫清了障碍，开辟了</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新的道路。</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7" name="矩形 2"/>
          <p:cNvSpPr/>
          <p:nvPr/>
        </p:nvSpPr>
        <p:spPr>
          <a:xfrm>
            <a:off x="457835" y="2916555"/>
            <a:ext cx="11275695" cy="2245360"/>
          </a:xfrm>
          <a:prstGeom prst="rect">
            <a:avLst/>
          </a:prstGeom>
          <a:noFill/>
          <a:ln w="12700" cmpd="sng">
            <a:solidFill>
              <a:srgbClr val="C00000"/>
            </a:solidFill>
            <a:prstDash val="solid"/>
          </a:ln>
        </p:spPr>
        <p:txBody>
          <a:bodyPr wrap="square">
            <a:spAutoFit/>
          </a:bodyPr>
          <a:p>
            <a:pPr eaLnBrk="1" hangingPunct="1"/>
            <a:r>
              <a:rPr lang="en-US" altLang="zh-CN" sz="2800" b="1" dirty="0">
                <a:solidFill>
                  <a:schemeClr val="tx1"/>
                </a:solidFill>
                <a:latin typeface="黑体" panose="02010609060101010101" pitchFamily="2" charset="-122"/>
                <a:ea typeface="黑体" panose="02010609060101010101" pitchFamily="2" charset="-122"/>
              </a:rPr>
              <a:t>1.</a:t>
            </a:r>
            <a:r>
              <a:rPr lang="zh-CN" altLang="en-US" sz="2800" b="1" dirty="0">
                <a:solidFill>
                  <a:schemeClr val="tx1"/>
                </a:solidFill>
                <a:latin typeface="黑体" panose="02010609060101010101" pitchFamily="2" charset="-122"/>
                <a:ea typeface="黑体" panose="02010609060101010101" pitchFamily="2" charset="-122"/>
              </a:rPr>
              <a:t>列举侵华日军的罪行，简述中国军民抗日斗争的主要史实，理解全民族团结抗战的重要性，探讨抗日战争胜利在中国反抗外来侵略斗争中的历史地位。</a:t>
            </a:r>
            <a:endParaRPr lang="zh-CN" altLang="en-US" sz="2800" b="1" dirty="0">
              <a:solidFill>
                <a:schemeClr val="tx1"/>
              </a:solidFill>
              <a:latin typeface="黑体" panose="02010609060101010101" pitchFamily="2" charset="-122"/>
              <a:ea typeface="黑体" panose="02010609060101010101" pitchFamily="2" charset="-122"/>
            </a:endParaRPr>
          </a:p>
          <a:p>
            <a:pPr eaLnBrk="1" hangingPunct="1"/>
            <a:r>
              <a:rPr lang="en-US" altLang="zh-CN" sz="2800" b="1" dirty="0">
                <a:solidFill>
                  <a:schemeClr val="tx1"/>
                </a:solidFill>
                <a:latin typeface="黑体" panose="02010609060101010101" pitchFamily="2" charset="-122"/>
                <a:ea typeface="黑体" panose="02010609060101010101" pitchFamily="2" charset="-122"/>
              </a:rPr>
              <a:t>2.</a:t>
            </a:r>
            <a:r>
              <a:rPr lang="zh-CN" altLang="en-US" sz="2800" b="1" dirty="0">
                <a:solidFill>
                  <a:schemeClr val="tx1"/>
                </a:solidFill>
                <a:latin typeface="黑体" panose="02010609060101010101" pitchFamily="2" charset="-122"/>
                <a:ea typeface="黑体" panose="02010609060101010101" pitchFamily="2" charset="-122"/>
              </a:rPr>
              <a:t>概述中国共产党领导的新民主主义革命的主要史实，认识新民主主义革命胜利的伟大意义</a:t>
            </a:r>
            <a:r>
              <a:rPr lang="en-US" altLang="zh-CN" sz="2800" b="1" dirty="0">
                <a:solidFill>
                  <a:schemeClr val="tx1"/>
                </a:solidFill>
                <a:latin typeface="黑体" panose="02010609060101010101" pitchFamily="2" charset="-122"/>
                <a:ea typeface="黑体" panose="02010609060101010101" pitchFamily="2" charset="-122"/>
              </a:rPr>
              <a:t>。</a:t>
            </a:r>
            <a:endParaRPr lang="en-US" altLang="zh-CN" sz="2800" b="1" dirty="0">
              <a:solidFill>
                <a:schemeClr val="tx1"/>
              </a:solidFill>
              <a:latin typeface="黑体" panose="02010609060101010101" pitchFamily="2" charset="-122"/>
              <a:ea typeface="黑体" panose="02010609060101010101" pitchFamily="2" charset="-122"/>
            </a:endParaRPr>
          </a:p>
        </p:txBody>
      </p:sp>
      <p:sp>
        <p:nvSpPr>
          <p:cNvPr id="2" name="文本框 1"/>
          <p:cNvSpPr txBox="1"/>
          <p:nvPr/>
        </p:nvSpPr>
        <p:spPr>
          <a:xfrm>
            <a:off x="457835" y="2271395"/>
            <a:ext cx="2478405" cy="645160"/>
          </a:xfrm>
          <a:prstGeom prst="rect">
            <a:avLst/>
          </a:prstGeom>
          <a:noFill/>
        </p:spPr>
        <p:txBody>
          <a:bodyPr wrap="none" rtlCol="0">
            <a:spAutoFit/>
          </a:bodyPr>
          <a:p>
            <a:pPr algn="l"/>
            <a:r>
              <a:rPr lang="zh-CN" altLang="en-US" sz="3600" b="1" dirty="0">
                <a:solidFill>
                  <a:srgbClr val="000099"/>
                </a:solidFill>
                <a:latin typeface="Calibri" panose="020F0502020204030204" charset="0"/>
                <a:ea typeface="华文新魏" pitchFamily="2" charset="-122"/>
                <a:sym typeface="+mn-ea"/>
              </a:rPr>
              <a:t>课标要求：</a:t>
            </a:r>
            <a:endParaRPr lang="zh-CN" altLang="en-US" sz="3600" b="1" dirty="0">
              <a:solidFill>
                <a:srgbClr val="000099"/>
              </a:solidFill>
              <a:latin typeface="Calibri" panose="020F0502020204030204" charset="0"/>
              <a:ea typeface="华文新魏" pitchFamily="2" charset="-122"/>
              <a:sym typeface="+mn-ea"/>
            </a:endParaRPr>
          </a:p>
        </p:txBody>
      </p:sp>
      <p:sp>
        <p:nvSpPr>
          <p:cNvPr id="3" name="矩形 2"/>
          <p:cNvSpPr/>
          <p:nvPr/>
        </p:nvSpPr>
        <p:spPr>
          <a:xfrm>
            <a:off x="224790" y="432435"/>
            <a:ext cx="11741150" cy="2183765"/>
          </a:xfrm>
          <a:prstGeom prst="rect">
            <a:avLst/>
          </a:prstGeom>
        </p:spPr>
        <p:txBody>
          <a:bodyPr wrap="square">
            <a:spAutoFit/>
          </a:bodyPr>
          <a:p>
            <a:pPr marL="0" marR="0" lvl="0" indent="0" algn="ctr" defTabSz="914400" eaLnBrk="1" fontAlgn="auto" latinLnBrk="0" hangingPunct="1">
              <a:spcBef>
                <a:spcPts val="0"/>
              </a:spcBef>
              <a:spcAft>
                <a:spcPts val="0"/>
              </a:spcAft>
              <a:buClrTx/>
              <a:buSzTx/>
              <a:buFontTx/>
              <a:buNone/>
              <a:defRPr/>
            </a:pPr>
            <a:r>
              <a:rPr lang="zh-CN" altLang="en-US" sz="44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第</a:t>
            </a:r>
            <a:r>
              <a:rPr lang="en-US" altLang="zh-CN" sz="44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20</a:t>
            </a:r>
            <a:r>
              <a:rPr lang="zh-CN" altLang="en-US" sz="40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课  </a:t>
            </a:r>
            <a:endParaRPr lang="zh-CN" altLang="en-US" sz="40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a:p>
            <a:pPr marL="0" marR="0" lvl="0" indent="0" algn="ctr" defTabSz="914400" eaLnBrk="1" fontAlgn="auto" latinLnBrk="0" hangingPunct="1">
              <a:spcBef>
                <a:spcPts val="0"/>
              </a:spcBef>
              <a:spcAft>
                <a:spcPts val="0"/>
              </a:spcAft>
              <a:buClrTx/>
              <a:buSzTx/>
              <a:buFontTx/>
              <a:buNone/>
              <a:defRPr/>
            </a:pPr>
            <a:r>
              <a:rPr lang="zh-CN" altLang="en-US" sz="44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新民主主义革命与中国共产党（下）</a:t>
            </a:r>
            <a:endParaRPr lang="zh-CN" altLang="en-US" sz="44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endParaRPr>
          </a:p>
          <a:p>
            <a:pPr marL="0" marR="0" lvl="0" indent="0" algn="ctr" defTabSz="914400" eaLnBrk="1" fontAlgn="auto" latinLnBrk="0" hangingPunct="1">
              <a:spcBef>
                <a:spcPts val="0"/>
              </a:spcBef>
              <a:spcAft>
                <a:spcPts val="0"/>
              </a:spcAft>
              <a:buClrTx/>
              <a:buSzTx/>
              <a:buFontTx/>
              <a:buNone/>
              <a:defRPr/>
            </a:pPr>
            <a:r>
              <a:rPr kumimoji="0" lang="zh-CN" altLang="en-US" sz="4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rPr>
              <a:t>     </a:t>
            </a:r>
            <a:r>
              <a:rPr kumimoji="0"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rPr>
              <a:t>（</a:t>
            </a:r>
            <a:r>
              <a:rPr kumimoji="0" lang="en-US" altLang="zh-CN"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rPr>
              <a:t>1931</a:t>
            </a:r>
            <a:r>
              <a:rPr kumimoji="0"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rPr>
              <a:t>年</a:t>
            </a:r>
            <a:r>
              <a:rPr lang="en-US" altLang="zh-CN" sz="36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—1949</a:t>
            </a:r>
            <a:r>
              <a:rPr lang="zh-CN" altLang="en-US" sz="3600" b="1" kern="0" dirty="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rPr>
              <a:t>年</a:t>
            </a:r>
            <a:r>
              <a:rPr kumimoji="0"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rPr>
              <a:t>）</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7"/>
                                        </p:tgtEl>
                                        <p:attrNameLst>
                                          <p:attrName>style.visibility</p:attrName>
                                        </p:attrNameLst>
                                      </p:cBhvr>
                                      <p:to>
                                        <p:strVal val="visible"/>
                                      </p:to>
                                    </p:set>
                                    <p:animEffect transition="in" filter="checkerboard(across)">
                                      <p:cBhvr>
                                        <p:cTn id="7" dur="500"/>
                                        <p:tgtEl>
                                          <p:spTgt spid="245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TextBox 2"/>
          <p:cNvSpPr txBox="1"/>
          <p:nvPr/>
        </p:nvSpPr>
        <p:spPr>
          <a:xfrm>
            <a:off x="880110" y="859473"/>
            <a:ext cx="7500938" cy="583565"/>
          </a:xfrm>
          <a:prstGeom prst="rect">
            <a:avLst/>
          </a:prstGeom>
          <a:noFill/>
          <a:ln w="9525">
            <a:noFill/>
          </a:ln>
        </p:spPr>
        <p:txBody>
          <a:bodyPr>
            <a:spAutoFit/>
          </a:bodyPr>
          <a:p>
            <a:r>
              <a:rPr lang="zh-CN" altLang="en-US" sz="3200" b="1" dirty="0">
                <a:solidFill>
                  <a:srgbClr val="0000CC"/>
                </a:solidFill>
                <a:latin typeface="黑体" panose="02010609060101010101" pitchFamily="2" charset="-122"/>
                <a:ea typeface="黑体" panose="02010609060101010101" pitchFamily="2" charset="-122"/>
              </a:rPr>
              <a:t>民主革命时期中国共产党领导的根据地</a:t>
            </a:r>
            <a:endParaRPr lang="zh-CN" altLang="en-US" sz="3200" b="1" dirty="0">
              <a:solidFill>
                <a:srgbClr val="0000CC"/>
              </a:solidFill>
              <a:latin typeface="黑体" panose="02010609060101010101" pitchFamily="2" charset="-122"/>
              <a:ea typeface="黑体" panose="02010609060101010101" pitchFamily="2" charset="-122"/>
            </a:endParaRPr>
          </a:p>
        </p:txBody>
      </p:sp>
      <p:sp>
        <p:nvSpPr>
          <p:cNvPr id="29700" name="TextBox 3"/>
          <p:cNvSpPr txBox="1"/>
          <p:nvPr/>
        </p:nvSpPr>
        <p:spPr>
          <a:xfrm>
            <a:off x="880110" y="1562100"/>
            <a:ext cx="10578465" cy="2245360"/>
          </a:xfrm>
          <a:prstGeom prst="rect">
            <a:avLst/>
          </a:prstGeom>
          <a:noFill/>
          <a:ln w="9525">
            <a:noFill/>
          </a:ln>
        </p:spPr>
        <p:txBody>
          <a:bodyPr wrap="square">
            <a:spAutoFit/>
          </a:bodyPr>
          <a:p>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a:t>
            </a:r>
            <a:r>
              <a:rPr lang="zh-CN" altLang="en-US" sz="2800" b="1" u="sng" dirty="0">
                <a:solidFill>
                  <a:srgbClr val="FF0000"/>
                </a:solidFill>
                <a:latin typeface="黑体" panose="02010609060101010101" pitchFamily="2" charset="-122"/>
                <a:ea typeface="黑体" panose="02010609060101010101" pitchFamily="2" charset="-122"/>
              </a:rPr>
              <a:t>革命根据地</a:t>
            </a:r>
            <a:r>
              <a:rPr lang="zh-CN" altLang="en-US" sz="2800" b="1" dirty="0">
                <a:latin typeface="黑体" panose="02010609060101010101" pitchFamily="2" charset="-122"/>
                <a:ea typeface="黑体" panose="02010609060101010101" pitchFamily="2" charset="-122"/>
              </a:rPr>
              <a:t>”特指</a:t>
            </a:r>
            <a:r>
              <a:rPr lang="en-US" altLang="zh-CN" sz="2800" b="1" dirty="0">
                <a:latin typeface="黑体" panose="02010609060101010101" pitchFamily="2" charset="-122"/>
                <a:ea typeface="黑体" panose="02010609060101010101" pitchFamily="2" charset="-122"/>
              </a:rPr>
              <a:t>1917---1937</a:t>
            </a:r>
            <a:r>
              <a:rPr lang="zh-CN" altLang="en-US" sz="2800" b="1" dirty="0">
                <a:latin typeface="黑体" panose="02010609060101010101" pitchFamily="2" charset="-122"/>
                <a:ea typeface="黑体" panose="02010609060101010101" pitchFamily="2" charset="-122"/>
              </a:rPr>
              <a:t>年中国共产党控制下的地区。</a:t>
            </a:r>
            <a:endParaRPr lang="en-US" altLang="zh-CN" sz="2800" b="1" dirty="0">
              <a:latin typeface="黑体" panose="02010609060101010101" pitchFamily="2" charset="-122"/>
              <a:ea typeface="黑体" panose="02010609060101010101" pitchFamily="2" charset="-122"/>
            </a:endParaRPr>
          </a:p>
          <a:p>
            <a:r>
              <a:rPr lang="en-US" altLang="zh-CN" sz="2800" b="1" dirty="0">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a:t>
            </a:r>
            <a:r>
              <a:rPr lang="zh-CN" altLang="en-US" sz="2800" b="1" u="sng" dirty="0">
                <a:solidFill>
                  <a:srgbClr val="FF0000"/>
                </a:solidFill>
                <a:latin typeface="黑体" panose="02010609060101010101" pitchFamily="2" charset="-122"/>
                <a:ea typeface="黑体" panose="02010609060101010101" pitchFamily="2" charset="-122"/>
              </a:rPr>
              <a:t>敌后抗日根据地</a:t>
            </a:r>
            <a:r>
              <a:rPr lang="zh-CN" altLang="en-US" sz="2800" b="1" dirty="0">
                <a:latin typeface="黑体" panose="02010609060101010101" pitchFamily="2" charset="-122"/>
                <a:ea typeface="黑体" panose="02010609060101010101" pitchFamily="2" charset="-122"/>
              </a:rPr>
              <a:t>”主要指</a:t>
            </a:r>
            <a:r>
              <a:rPr lang="en-US" altLang="zh-CN" sz="2800" b="1" dirty="0">
                <a:latin typeface="黑体" panose="02010609060101010101" pitchFamily="2" charset="-122"/>
                <a:ea typeface="黑体" panose="02010609060101010101" pitchFamily="2" charset="-122"/>
              </a:rPr>
              <a:t>1937---1945</a:t>
            </a:r>
            <a:r>
              <a:rPr lang="zh-CN" altLang="en-US" sz="2800" b="1" dirty="0">
                <a:latin typeface="黑体" panose="02010609060101010101" pitchFamily="2" charset="-122"/>
                <a:ea typeface="黑体" panose="02010609060101010101" pitchFamily="2" charset="-122"/>
              </a:rPr>
              <a:t>年全面抗日战争时期中国共产党领导和控制下的地区。</a:t>
            </a:r>
            <a:endParaRPr lang="en-US" altLang="zh-CN" sz="2800" b="1" dirty="0">
              <a:latin typeface="黑体" panose="02010609060101010101" pitchFamily="2" charset="-122"/>
              <a:ea typeface="黑体" panose="02010609060101010101" pitchFamily="2" charset="-122"/>
            </a:endParaRPr>
          </a:p>
          <a:p>
            <a:r>
              <a:rPr lang="en-US" altLang="zh-CN" sz="2800" b="1" dirty="0">
                <a:latin typeface="黑体" panose="02010609060101010101" pitchFamily="2" charset="-122"/>
                <a:ea typeface="黑体" panose="02010609060101010101" pitchFamily="2" charset="-122"/>
              </a:rPr>
              <a:t>3.</a:t>
            </a:r>
            <a:r>
              <a:rPr lang="zh-CN" altLang="en-US" sz="2800" b="1" dirty="0">
                <a:latin typeface="黑体" panose="02010609060101010101" pitchFamily="2" charset="-122"/>
                <a:ea typeface="黑体" panose="02010609060101010101" pitchFamily="2" charset="-122"/>
              </a:rPr>
              <a:t>“</a:t>
            </a:r>
            <a:r>
              <a:rPr lang="zh-CN" altLang="en-US" sz="2800" b="1" u="sng" dirty="0">
                <a:solidFill>
                  <a:srgbClr val="FF0000"/>
                </a:solidFill>
                <a:latin typeface="黑体" panose="02010609060101010101" pitchFamily="2" charset="-122"/>
                <a:ea typeface="黑体" panose="02010609060101010101" pitchFamily="2" charset="-122"/>
              </a:rPr>
              <a:t>解放区</a:t>
            </a:r>
            <a:r>
              <a:rPr lang="zh-CN" altLang="en-US" sz="2800" b="1" dirty="0">
                <a:latin typeface="黑体" panose="02010609060101010101" pitchFamily="2" charset="-122"/>
                <a:ea typeface="黑体" panose="02010609060101010101" pitchFamily="2" charset="-122"/>
              </a:rPr>
              <a:t>”指人民解放战争时期中国共产党控制下的区域，以区别于国民党统治的区域（国统区）。</a:t>
            </a:r>
            <a:endParaRPr lang="zh-CN" altLang="en-US" sz="2800" b="1" dirty="0">
              <a:latin typeface="黑体" panose="02010609060101010101" pitchFamily="2" charset="-122"/>
              <a:ea typeface="黑体" panose="02010609060101010101" pitchFamily="2" charset="-122"/>
            </a:endParaRPr>
          </a:p>
        </p:txBody>
      </p:sp>
      <p:sp>
        <p:nvSpPr>
          <p:cNvPr id="7" name="Text Box 5"/>
          <p:cNvSpPr txBox="1">
            <a:spLocks noChangeArrowheads="1"/>
          </p:cNvSpPr>
          <p:nvPr/>
        </p:nvSpPr>
        <p:spPr bwMode="auto">
          <a:xfrm>
            <a:off x="880110" y="4527550"/>
            <a:ext cx="10371455" cy="891540"/>
          </a:xfrm>
          <a:prstGeom prst="rect">
            <a:avLst/>
          </a:prstGeom>
          <a:noFill/>
          <a:ln w="9525">
            <a:noFill/>
            <a:miter lim="800000"/>
          </a:ln>
          <a:effectLst/>
        </p:spPr>
        <p:txBody>
          <a:bodyPr wrap="square">
            <a:spAutoFit/>
          </a:bodyPr>
          <a:p>
            <a:pPr marR="0" defTabSz="914400">
              <a:spcBef>
                <a:spcPct val="50000"/>
              </a:spcBef>
              <a:buClrTx/>
              <a:buSzTx/>
              <a:buFontTx/>
              <a:buNone/>
              <a:defRPr/>
            </a:pPr>
            <a:r>
              <a:rPr kumimoji="0" lang="zh-CN" altLang="en-US" sz="2600" b="1" kern="1200" cap="none" spc="0" normalizeH="0" baseline="0"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红军</a:t>
            </a:r>
            <a:r>
              <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（国共十年对峙）</a:t>
            </a:r>
            <a:r>
              <a:rPr kumimoji="0" lang="en-US" altLang="zh-CN" sz="2600" b="1" kern="1200" cap="none" spc="0" normalizeH="0" baseline="0" noProof="0" dirty="0">
                <a:effectLst>
                  <a:outerShdw blurRad="38100" dist="38100" dir="2700000" algn="tl">
                    <a:srgbClr val="C0C0C0"/>
                  </a:outerShdw>
                </a:effectLst>
                <a:latin typeface="Arial" panose="020B0604020202020204"/>
                <a:ea typeface="黑体" panose="02010609060101010101" pitchFamily="2" charset="-122"/>
                <a:cs typeface="+mn-cs"/>
              </a:rPr>
              <a:t>—</a:t>
            </a:r>
            <a:r>
              <a:rPr kumimoji="0" lang="zh-CN" altLang="en-US" sz="2600" b="1" kern="1200" cap="none" spc="0" normalizeH="0" baseline="0"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八路军、新四军</a:t>
            </a:r>
            <a:r>
              <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（抗日战争）</a:t>
            </a:r>
            <a:r>
              <a:rPr kumimoji="0" lang="en-US" altLang="zh-CN" sz="2600" b="1" kern="1200" cap="none" spc="0" normalizeH="0" baseline="0" noProof="0" dirty="0">
                <a:effectLst>
                  <a:outerShdw blurRad="38100" dist="38100" dir="2700000" algn="tl">
                    <a:srgbClr val="C0C0C0"/>
                  </a:outerShdw>
                </a:effectLst>
                <a:latin typeface="Arial" panose="020B0604020202020204"/>
                <a:ea typeface="黑体" panose="02010609060101010101" pitchFamily="2" charset="-122"/>
                <a:cs typeface="+mn-cs"/>
              </a:rPr>
              <a:t>—</a:t>
            </a:r>
            <a:r>
              <a:rPr kumimoji="0" lang="zh-CN" altLang="en-US" sz="2600" b="1" kern="1200" cap="none" spc="0" normalizeH="0" baseline="0"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解放军</a:t>
            </a:r>
            <a:r>
              <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（解放战争至今）</a:t>
            </a:r>
            <a:endParaRPr kumimoji="0" lang="zh-CN" altLang="en-US" sz="2600" b="1"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90818" name="Rectangle 2"/>
          <p:cNvSpPr>
            <a:spLocks noGrp="1"/>
          </p:cNvSpPr>
          <p:nvPr/>
        </p:nvSpPr>
        <p:spPr>
          <a:xfrm>
            <a:off x="880110" y="3807460"/>
            <a:ext cx="4956175" cy="701675"/>
          </a:xfrm>
          <a:prstGeom prst="rect">
            <a:avLst/>
          </a:prstGeom>
          <a:noFill/>
          <a:ln w="9525" cap="flat" cmpd="sng">
            <a:noFill/>
            <a:prstDash val="solid"/>
            <a:headEnd type="none" w="med" len="med"/>
            <a:tailEnd type="none" w="med" len="med"/>
          </a:ln>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3200" b="1" dirty="0">
                <a:solidFill>
                  <a:srgbClr val="0000CC"/>
                </a:solidFill>
                <a:latin typeface="黑体" panose="02010609060101010101" pitchFamily="2" charset="-122"/>
                <a:ea typeface="黑体" panose="02010609060101010101" pitchFamily="2" charset="-122"/>
              </a:rPr>
              <a:t>中共军队的先后名称</a:t>
            </a:r>
            <a:endParaRPr lang="zh-CN" altLang="en-US" sz="3200" b="1" dirty="0">
              <a:solidFill>
                <a:srgbClr val="0000CC"/>
              </a:solidFill>
              <a:latin typeface="黑体" panose="02010609060101010101" pitchFamily="2" charset="-122"/>
              <a:ea typeface="黑体" panose="0201060906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97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Rectangle 2"/>
          <p:cNvSpPr>
            <a:spLocks noGrp="1"/>
          </p:cNvSpPr>
          <p:nvPr>
            <p:ph type="title"/>
          </p:nvPr>
        </p:nvSpPr>
        <p:spPr>
          <a:xfrm>
            <a:off x="1123950" y="993775"/>
            <a:ext cx="8507413" cy="765175"/>
          </a:xfrm>
          <a:prstGeom prst="rect">
            <a:avLst/>
          </a:prstGeom>
          <a:solidFill>
            <a:srgbClr val="FFFFFF"/>
          </a:solidFill>
          <a:ln w="9525" cap="flat" cmpd="sng">
            <a:solidFill>
              <a:srgbClr val="000000"/>
            </a:solidFill>
            <a:prstDash val="solid"/>
            <a:headEnd type="none" w="med" len="med"/>
            <a:tailEnd type="none" w="med" len="med"/>
          </a:ln>
        </p:spPr>
        <p:txBody>
          <a:bodyPr vert="horz" wrap="square" lIns="91440" tIns="45720" rIns="91440" bIns="45720" anchor="ctr"/>
          <a:p>
            <a:pPr algn="l" eaLnBrk="1" hangingPunct="1"/>
            <a:r>
              <a:rPr lang="zh-CN" altLang="en-US" sz="3600" b="1" dirty="0">
                <a:solidFill>
                  <a:srgbClr val="FF0000"/>
                </a:solidFill>
                <a:latin typeface="方正姚体" pitchFamily="2" charset="-122"/>
                <a:ea typeface="方正姚体" pitchFamily="2" charset="-122"/>
              </a:rPr>
              <a:t>近代中国民主政治的三次机遇和错失原因</a:t>
            </a:r>
            <a:r>
              <a:rPr lang="zh-CN" altLang="zh-CN" sz="3600" b="1" dirty="0">
                <a:solidFill>
                  <a:srgbClr val="FF0000"/>
                </a:solidFill>
                <a:latin typeface="方正姚体" pitchFamily="2" charset="-122"/>
                <a:ea typeface="方正姚体" pitchFamily="2" charset="-122"/>
              </a:rPr>
              <a:t>.</a:t>
            </a:r>
            <a:endParaRPr lang="zh-CN" altLang="zh-CN" sz="3600" b="1" dirty="0">
              <a:solidFill>
                <a:srgbClr val="FF0000"/>
              </a:solidFill>
              <a:latin typeface="方正姚体" pitchFamily="2" charset="-122"/>
              <a:ea typeface="方正姚体" pitchFamily="2" charset="-122"/>
            </a:endParaRPr>
          </a:p>
        </p:txBody>
      </p:sp>
      <p:sp>
        <p:nvSpPr>
          <p:cNvPr id="331779" name="Rectangle 3"/>
          <p:cNvSpPr>
            <a:spLocks noGrp="1"/>
          </p:cNvSpPr>
          <p:nvPr>
            <p:ph type="body"/>
          </p:nvPr>
        </p:nvSpPr>
        <p:spPr>
          <a:xfrm>
            <a:off x="1165225" y="1989455"/>
            <a:ext cx="9590405" cy="3096895"/>
          </a:xfrm>
          <a:prstGeom prst="rect">
            <a:avLst/>
          </a:prstGeom>
          <a:solidFill>
            <a:srgbClr val="FFFFFF"/>
          </a:solidFill>
          <a:ln w="9525" cap="flat" cmpd="sng">
            <a:solidFill>
              <a:srgbClr val="FF0066">
                <a:alpha val="100000"/>
              </a:srgbClr>
            </a:solidFill>
            <a:prstDash val="solid"/>
            <a:headEnd type="none" w="med" len="med"/>
            <a:tailEnd type="none" w="med" len="med"/>
          </a:ln>
        </p:spPr>
        <p:txBody>
          <a:bodyPr vert="horz" wrap="square" lIns="91440" tIns="45720" rIns="91440" bIns="45720" anchor="t"/>
          <a:p>
            <a:pPr eaLnBrk="1" hangingPunct="1"/>
            <a:r>
              <a:rPr lang="zh-CN" altLang="en-US" sz="2800" b="1" dirty="0">
                <a:solidFill>
                  <a:srgbClr val="0000FF"/>
                </a:solidFill>
                <a:ea typeface="黑体" panose="02010609060101010101" pitchFamily="2" charset="-122"/>
              </a:rPr>
              <a:t>第一次：辛亥革命推翻清王朝统治建立中华民国；</a:t>
            </a:r>
            <a:endParaRPr lang="zh-CN" altLang="en-US" sz="2800" b="1" dirty="0">
              <a:solidFill>
                <a:srgbClr val="0000FF"/>
              </a:solidFill>
              <a:ea typeface="黑体" panose="02010609060101010101" pitchFamily="2" charset="-122"/>
            </a:endParaRPr>
          </a:p>
          <a:p>
            <a:pPr eaLnBrk="1" hangingPunct="1">
              <a:buNone/>
            </a:pPr>
            <a:r>
              <a:rPr lang="zh-CN" altLang="en-US" sz="2800" b="1" dirty="0">
                <a:ea typeface="黑体" panose="02010609060101010101" pitchFamily="2" charset="-122"/>
              </a:rPr>
              <a:t>           原因：帝扶袁夺果实；资产阶级革命派软弱妥协；</a:t>
            </a:r>
            <a:endParaRPr lang="zh-CN" altLang="en-US" sz="2800" b="1" dirty="0">
              <a:ea typeface="黑体" panose="02010609060101010101" pitchFamily="2" charset="-122"/>
            </a:endParaRPr>
          </a:p>
          <a:p>
            <a:pPr eaLnBrk="1" hangingPunct="1"/>
            <a:r>
              <a:rPr lang="zh-CN" altLang="en-US" sz="2800" b="1" dirty="0">
                <a:solidFill>
                  <a:srgbClr val="0000FF"/>
                </a:solidFill>
                <a:ea typeface="黑体" panose="02010609060101010101" pitchFamily="2" charset="-122"/>
              </a:rPr>
              <a:t>第二次：国民革命动摇北洋军阀统治；</a:t>
            </a:r>
            <a:endParaRPr lang="zh-CN" altLang="en-US" sz="2800" b="1" dirty="0">
              <a:solidFill>
                <a:srgbClr val="0000FF"/>
              </a:solidFill>
              <a:ea typeface="黑体" panose="02010609060101010101" pitchFamily="2" charset="-122"/>
            </a:endParaRPr>
          </a:p>
          <a:p>
            <a:pPr eaLnBrk="1" hangingPunct="1">
              <a:buNone/>
            </a:pPr>
            <a:r>
              <a:rPr lang="zh-CN" altLang="en-US" sz="2800" b="1" dirty="0">
                <a:ea typeface="黑体" panose="02010609060101010101" pitchFamily="2" charset="-122"/>
              </a:rPr>
              <a:t>           原因：蒋汪背叛革命，中共犯右倾错误；</a:t>
            </a:r>
            <a:endParaRPr lang="zh-CN" altLang="en-US" sz="2800" b="1" dirty="0">
              <a:ea typeface="黑体" panose="02010609060101010101" pitchFamily="2" charset="-122"/>
            </a:endParaRPr>
          </a:p>
          <a:p>
            <a:pPr eaLnBrk="1" hangingPunct="1"/>
            <a:r>
              <a:rPr lang="zh-CN" altLang="en-US" sz="2800" b="1" dirty="0">
                <a:solidFill>
                  <a:srgbClr val="0000FF"/>
                </a:solidFill>
                <a:ea typeface="黑体" panose="02010609060101010101" pitchFamily="2" charset="-122"/>
              </a:rPr>
              <a:t>第三次：抗战胜利后通过和平建国决议。</a:t>
            </a:r>
            <a:endParaRPr lang="zh-CN" altLang="en-US" sz="2800" b="1" dirty="0">
              <a:solidFill>
                <a:srgbClr val="0000FF"/>
              </a:solidFill>
              <a:ea typeface="黑体" panose="02010609060101010101" pitchFamily="2" charset="-122"/>
            </a:endParaRPr>
          </a:p>
          <a:p>
            <a:pPr eaLnBrk="1" hangingPunct="1">
              <a:buNone/>
            </a:pPr>
            <a:r>
              <a:rPr lang="zh-CN" altLang="en-US" sz="2800" b="1" dirty="0">
                <a:ea typeface="黑体" panose="02010609060101010101" pitchFamily="2" charset="-122"/>
              </a:rPr>
              <a:t>           原因：美蒋悍然发动内战，撕毁政协决议。</a:t>
            </a:r>
            <a:endParaRPr lang="zh-CN" altLang="en-US" sz="2800" b="1" dirty="0">
              <a:ea typeface="黑体" panose="02010609060101010101" pitchFamily="2" charset="-122"/>
            </a:endParaRPr>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1" name="Rectangle 6"/>
          <p:cNvSpPr/>
          <p:nvPr/>
        </p:nvSpPr>
        <p:spPr>
          <a:xfrm>
            <a:off x="434975" y="412750"/>
            <a:ext cx="11249025" cy="953135"/>
          </a:xfrm>
          <a:prstGeom prst="rect">
            <a:avLst/>
          </a:prstGeom>
          <a:noFill/>
          <a:ln w="9525">
            <a:noFill/>
          </a:ln>
        </p:spPr>
        <p:txBody>
          <a:bodyPr wrap="square" anchor="ctr">
            <a:spAutoFit/>
          </a:bodyPr>
          <a:p>
            <a:pPr defTabSz="0" eaLnBrk="1" hangingPunct="1">
              <a:tabLst>
                <a:tab pos="2628900" algn="l"/>
                <a:tab pos="5200650" algn="l"/>
              </a:tabLst>
            </a:pPr>
            <a:r>
              <a:rPr lang="zh-CN" altLang="en-US" sz="2800" b="1" dirty="0">
                <a:solidFill>
                  <a:srgbClr val="0000FF"/>
                </a:solidFill>
                <a:latin typeface="黑体" panose="02010609060101010101" pitchFamily="2" charset="-122"/>
                <a:ea typeface="黑体" panose="02010609060101010101" pitchFamily="2" charset="-122"/>
              </a:rPr>
              <a:t>图一和图二反映了某一时期中国共产党党员数量消长和成分构成变化的基本情况，其中</a:t>
            </a:r>
            <a:r>
              <a:rPr lang="en-US" altLang="zh-CN" sz="2800" b="1" dirty="0">
                <a:solidFill>
                  <a:srgbClr val="0000FF"/>
                </a:solidFill>
                <a:latin typeface="黑体" panose="02010609060101010101" pitchFamily="2" charset="-122"/>
                <a:ea typeface="黑体" panose="02010609060101010101" pitchFamily="2" charset="-122"/>
              </a:rPr>
              <a:t>a</a:t>
            </a:r>
            <a:r>
              <a:rPr lang="zh-CN" altLang="en-US" sz="2800" b="1" dirty="0">
                <a:solidFill>
                  <a:srgbClr val="0000FF"/>
                </a:solidFill>
                <a:latin typeface="黑体" panose="02010609060101010101" pitchFamily="2" charset="-122"/>
                <a:ea typeface="黑体" panose="02010609060101010101" pitchFamily="2" charset="-122"/>
              </a:rPr>
              <a:t>年和</a:t>
            </a:r>
            <a:r>
              <a:rPr lang="en-US" altLang="zh-CN" sz="2800" b="1" dirty="0">
                <a:solidFill>
                  <a:srgbClr val="0000FF"/>
                </a:solidFill>
                <a:latin typeface="黑体" panose="02010609060101010101" pitchFamily="2" charset="-122"/>
                <a:ea typeface="黑体" panose="02010609060101010101" pitchFamily="2" charset="-122"/>
              </a:rPr>
              <a:t>b</a:t>
            </a:r>
            <a:r>
              <a:rPr lang="zh-CN" altLang="en-US" sz="2800" b="1" dirty="0">
                <a:solidFill>
                  <a:srgbClr val="0000FF"/>
                </a:solidFill>
                <a:latin typeface="黑体" panose="02010609060101010101" pitchFamily="2" charset="-122"/>
                <a:ea typeface="黑体" panose="02010609060101010101" pitchFamily="2" charset="-122"/>
              </a:rPr>
              <a:t>年分别指</a:t>
            </a:r>
            <a:r>
              <a:rPr lang="en-US" altLang="zh-CN" sz="2800" b="1" dirty="0">
                <a:solidFill>
                  <a:srgbClr val="0000FF"/>
                </a:solidFill>
                <a:latin typeface="黑体" panose="02010609060101010101" pitchFamily="2" charset="-122"/>
                <a:ea typeface="黑体" panose="02010609060101010101" pitchFamily="2" charset="-122"/>
              </a:rPr>
              <a:t>(</a:t>
            </a:r>
            <a:r>
              <a:rPr lang="zh-CN" altLang="en-US" sz="2800" b="1" dirty="0">
                <a:solidFill>
                  <a:srgbClr val="0000FF"/>
                </a:solidFill>
                <a:latin typeface="黑体" panose="02010609060101010101" pitchFamily="2" charset="-122"/>
                <a:ea typeface="黑体" panose="02010609060101010101" pitchFamily="2" charset="-122"/>
              </a:rPr>
              <a:t>　　</a:t>
            </a:r>
            <a:r>
              <a:rPr lang="en-US" altLang="zh-CN" sz="2800" b="1" dirty="0">
                <a:solidFill>
                  <a:srgbClr val="0000FF"/>
                </a:solidFill>
                <a:latin typeface="黑体" panose="02010609060101010101" pitchFamily="2" charset="-122"/>
                <a:ea typeface="黑体" panose="02010609060101010101" pitchFamily="2" charset="-122"/>
              </a:rPr>
              <a:t>)</a:t>
            </a:r>
            <a:endParaRPr lang="en-US" altLang="zh-CN" sz="2800" b="1" dirty="0">
              <a:solidFill>
                <a:srgbClr val="0000FF"/>
              </a:solidFill>
              <a:latin typeface="黑体" panose="02010609060101010101" pitchFamily="2" charset="-122"/>
              <a:ea typeface="黑体" panose="02010609060101010101" pitchFamily="2" charset="-122"/>
            </a:endParaRPr>
          </a:p>
        </p:txBody>
      </p:sp>
      <p:pic>
        <p:nvPicPr>
          <p:cNvPr id="304132" name="Picture 5" descr="中学历史教学园地（www.zxls.com）——全国文章总量、访问量最大的历史教学网站。"/>
          <p:cNvPicPr>
            <a:picLocks noChangeAspect="1"/>
          </p:cNvPicPr>
          <p:nvPr/>
        </p:nvPicPr>
        <p:blipFill>
          <a:blip r:embed="rId1"/>
          <a:stretch>
            <a:fillRect/>
          </a:stretch>
        </p:blipFill>
        <p:spPr>
          <a:xfrm>
            <a:off x="944880" y="1365885"/>
            <a:ext cx="8610600" cy="3525520"/>
          </a:xfrm>
          <a:prstGeom prst="rect">
            <a:avLst/>
          </a:prstGeom>
          <a:noFill/>
          <a:ln w="9525">
            <a:noFill/>
          </a:ln>
        </p:spPr>
      </p:pic>
      <p:sp>
        <p:nvSpPr>
          <p:cNvPr id="304133" name="Rectangle 7"/>
          <p:cNvSpPr/>
          <p:nvPr/>
        </p:nvSpPr>
        <p:spPr>
          <a:xfrm>
            <a:off x="544830" y="4891088"/>
            <a:ext cx="8915400" cy="953135"/>
          </a:xfrm>
          <a:prstGeom prst="rect">
            <a:avLst/>
          </a:prstGeom>
          <a:noFill/>
          <a:ln w="9525">
            <a:noFill/>
          </a:ln>
        </p:spPr>
        <p:txBody>
          <a:bodyPr anchor="ctr">
            <a:spAutoFit/>
          </a:bodyPr>
          <a:p>
            <a:pPr defTabSz="0" eaLnBrk="1" hangingPunct="1">
              <a:tabLst>
                <a:tab pos="5200650" algn="l"/>
              </a:tabLst>
            </a:pPr>
            <a:r>
              <a:rPr lang="en-US" altLang="zh-CN" sz="2800" b="1" dirty="0">
                <a:latin typeface="黑体" panose="02010609060101010101" pitchFamily="2" charset="-122"/>
                <a:ea typeface="黑体" panose="02010609060101010101" pitchFamily="2" charset="-122"/>
              </a:rPr>
              <a:t>A</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1921</a:t>
            </a:r>
            <a:r>
              <a:rPr lang="zh-CN" altLang="en-US" sz="2800" b="1" dirty="0">
                <a:latin typeface="黑体" panose="02010609060101010101" pitchFamily="2" charset="-122"/>
                <a:ea typeface="黑体" panose="02010609060101010101" pitchFamily="2" charset="-122"/>
              </a:rPr>
              <a:t>年和</a:t>
            </a:r>
            <a:r>
              <a:rPr lang="en-US" altLang="zh-CN" sz="2800" b="1" dirty="0">
                <a:latin typeface="黑体" panose="02010609060101010101" pitchFamily="2" charset="-122"/>
                <a:ea typeface="黑体" panose="02010609060101010101" pitchFamily="2" charset="-122"/>
              </a:rPr>
              <a:t>1922</a:t>
            </a:r>
            <a:r>
              <a:rPr lang="zh-CN" altLang="en-US" sz="2800" b="1" dirty="0">
                <a:latin typeface="黑体" panose="02010609060101010101" pitchFamily="2" charset="-122"/>
                <a:ea typeface="黑体" panose="02010609060101010101" pitchFamily="2" charset="-122"/>
              </a:rPr>
              <a:t>年      </a:t>
            </a:r>
            <a:r>
              <a:rPr lang="en-US" altLang="zh-CN" sz="2800" b="1" dirty="0">
                <a:latin typeface="黑体" panose="02010609060101010101" pitchFamily="2" charset="-122"/>
                <a:ea typeface="黑体" panose="02010609060101010101" pitchFamily="2" charset="-122"/>
              </a:rPr>
              <a:t>B</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1927</a:t>
            </a:r>
            <a:r>
              <a:rPr lang="zh-CN" altLang="en-US" sz="2800" b="1" dirty="0">
                <a:latin typeface="黑体" panose="02010609060101010101" pitchFamily="2" charset="-122"/>
                <a:ea typeface="黑体" panose="02010609060101010101" pitchFamily="2" charset="-122"/>
              </a:rPr>
              <a:t>年和</a:t>
            </a:r>
            <a:r>
              <a:rPr lang="en-US" altLang="zh-CN" sz="2800" b="1" dirty="0">
                <a:latin typeface="黑体" panose="02010609060101010101" pitchFamily="2" charset="-122"/>
                <a:ea typeface="黑体" panose="02010609060101010101" pitchFamily="2" charset="-122"/>
              </a:rPr>
              <a:t>1928</a:t>
            </a:r>
            <a:r>
              <a:rPr lang="zh-CN" altLang="en-US" sz="2800" b="1" dirty="0">
                <a:latin typeface="黑体" panose="02010609060101010101" pitchFamily="2" charset="-122"/>
                <a:ea typeface="黑体" panose="02010609060101010101" pitchFamily="2" charset="-122"/>
              </a:rPr>
              <a:t>年</a:t>
            </a:r>
            <a:endParaRPr lang="zh-CN" altLang="en-US" sz="2800" b="1" dirty="0">
              <a:latin typeface="黑体" panose="02010609060101010101" pitchFamily="2" charset="-122"/>
              <a:ea typeface="黑体" panose="02010609060101010101" pitchFamily="2" charset="-122"/>
            </a:endParaRPr>
          </a:p>
          <a:p>
            <a:pPr defTabSz="0">
              <a:tabLst>
                <a:tab pos="5200650" algn="l"/>
              </a:tabLst>
            </a:pPr>
            <a:r>
              <a:rPr lang="en-US" altLang="zh-CN" sz="2800" b="1" dirty="0">
                <a:latin typeface="黑体" panose="02010609060101010101" pitchFamily="2" charset="-122"/>
                <a:ea typeface="黑体" panose="02010609060101010101" pitchFamily="2" charset="-122"/>
              </a:rPr>
              <a:t>C</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1937</a:t>
            </a:r>
            <a:r>
              <a:rPr lang="zh-CN" altLang="en-US" sz="2800" b="1" dirty="0">
                <a:latin typeface="黑体" panose="02010609060101010101" pitchFamily="2" charset="-122"/>
                <a:ea typeface="黑体" panose="02010609060101010101" pitchFamily="2" charset="-122"/>
              </a:rPr>
              <a:t>年和</a:t>
            </a:r>
            <a:r>
              <a:rPr lang="en-US" altLang="zh-CN" sz="2800" b="1" dirty="0">
                <a:latin typeface="黑体" panose="02010609060101010101" pitchFamily="2" charset="-122"/>
                <a:ea typeface="黑体" panose="02010609060101010101" pitchFamily="2" charset="-122"/>
              </a:rPr>
              <a:t>1938</a:t>
            </a:r>
            <a:r>
              <a:rPr lang="zh-CN" altLang="en-US" sz="2800" b="1" dirty="0">
                <a:latin typeface="黑体" panose="02010609060101010101" pitchFamily="2" charset="-122"/>
                <a:ea typeface="黑体" panose="02010609060101010101" pitchFamily="2" charset="-122"/>
              </a:rPr>
              <a:t>年      </a:t>
            </a:r>
            <a:r>
              <a:rPr lang="en-US" altLang="zh-CN" sz="2800" b="1" dirty="0">
                <a:latin typeface="黑体" panose="02010609060101010101" pitchFamily="2" charset="-122"/>
                <a:ea typeface="黑体" panose="02010609060101010101" pitchFamily="2" charset="-122"/>
              </a:rPr>
              <a:t>D</a:t>
            </a:r>
            <a:r>
              <a:rPr lang="zh-CN" altLang="en-US" sz="2800" b="1" dirty="0">
                <a:latin typeface="黑体" panose="02010609060101010101" pitchFamily="2" charset="-122"/>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1949</a:t>
            </a:r>
            <a:r>
              <a:rPr lang="zh-CN" altLang="en-US" sz="2800" b="1" dirty="0">
                <a:latin typeface="黑体" panose="02010609060101010101" pitchFamily="2" charset="-122"/>
                <a:ea typeface="黑体" panose="02010609060101010101" pitchFamily="2" charset="-122"/>
              </a:rPr>
              <a:t>年和</a:t>
            </a:r>
            <a:r>
              <a:rPr lang="en-US" altLang="zh-CN" sz="2800" b="1" dirty="0">
                <a:latin typeface="黑体" panose="02010609060101010101" pitchFamily="2" charset="-122"/>
                <a:ea typeface="黑体" panose="02010609060101010101" pitchFamily="2" charset="-122"/>
              </a:rPr>
              <a:t>1950</a:t>
            </a:r>
            <a:r>
              <a:rPr lang="zh-CN" altLang="en-US" sz="2800" b="1" dirty="0">
                <a:latin typeface="黑体" panose="02010609060101010101" pitchFamily="2" charset="-122"/>
                <a:ea typeface="黑体" panose="02010609060101010101" pitchFamily="2" charset="-122"/>
              </a:rPr>
              <a:t>年</a:t>
            </a:r>
            <a:endParaRPr lang="zh-CN" altLang="en-US" sz="2800" b="1" dirty="0">
              <a:latin typeface="黑体" panose="02010609060101010101" pitchFamily="2" charset="-122"/>
              <a:ea typeface="黑体" panose="02010609060101010101" pitchFamily="2" charset="-122"/>
            </a:endParaRPr>
          </a:p>
        </p:txBody>
      </p:sp>
      <p:sp>
        <p:nvSpPr>
          <p:cNvPr id="33800" name="Rectangle 8"/>
          <p:cNvSpPr/>
          <p:nvPr/>
        </p:nvSpPr>
        <p:spPr>
          <a:xfrm>
            <a:off x="9460230" y="4190365"/>
            <a:ext cx="917575" cy="1568450"/>
          </a:xfrm>
          <a:prstGeom prst="rect">
            <a:avLst/>
          </a:prstGeom>
          <a:noFill/>
          <a:ln w="9525">
            <a:noFill/>
          </a:ln>
        </p:spPr>
        <p:txBody>
          <a:bodyPr wrap="none" anchor="ctr">
            <a:spAutoFit/>
          </a:bodyPr>
          <a:p>
            <a:pPr eaLnBrk="1" hangingPunct="1"/>
            <a:r>
              <a:rPr lang="en-US" altLang="zh-CN" sz="9600" b="1" dirty="0">
                <a:solidFill>
                  <a:srgbClr val="FF0000"/>
                </a:solidFill>
                <a:latin typeface="Calibri" panose="020F0502020204030204" charset="0"/>
              </a:rPr>
              <a:t>B</a:t>
            </a:r>
            <a:r>
              <a:rPr lang="en-US" altLang="zh-CN" dirty="0">
                <a:solidFill>
                  <a:srgbClr val="FF0000"/>
                </a:solidFill>
                <a:latin typeface="Calibri" panose="020F0502020204030204" charset="0"/>
              </a:rPr>
              <a:t> </a:t>
            </a:r>
            <a:endParaRPr lang="en-US" altLang="zh-CN" dirty="0">
              <a:solidFill>
                <a:srgbClr val="FF0000"/>
              </a:solidFill>
              <a:latin typeface="Calibri" panose="020F0502020204030204"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 calcmode="lin" valueType="num">
                                      <p:cBhvr additive="base">
                                        <p:cTn id="7" dur="500" fill="hold"/>
                                        <p:tgtEl>
                                          <p:spTgt spid="33800"/>
                                        </p:tgtEl>
                                        <p:attrNameLst>
                                          <p:attrName>ppt_x</p:attrName>
                                        </p:attrNameLst>
                                      </p:cBhvr>
                                      <p:tavLst>
                                        <p:tav tm="0">
                                          <p:val>
                                            <p:strVal val="#ppt_x"/>
                                          </p:val>
                                        </p:tav>
                                        <p:tav tm="100000">
                                          <p:val>
                                            <p:strVal val="#ppt_x"/>
                                          </p:val>
                                        </p:tav>
                                      </p:tavLst>
                                    </p:anim>
                                    <p:anim calcmode="lin" valueType="num">
                                      <p:cBhvr additive="base">
                                        <p:cTn id="8"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4"/>
          <p:cNvSpPr txBox="1"/>
          <p:nvPr/>
        </p:nvSpPr>
        <p:spPr>
          <a:xfrm>
            <a:off x="601663" y="478155"/>
            <a:ext cx="8964612" cy="521970"/>
          </a:xfrm>
          <a:prstGeom prst="rect">
            <a:avLst/>
          </a:prstGeom>
          <a:noFill/>
          <a:ln w="9525">
            <a:noFill/>
          </a:ln>
        </p:spPr>
        <p:txBody>
          <a:bodyPr>
            <a:spAutoFit/>
          </a:bodyPr>
          <a:p>
            <a:pPr eaLnBrk="1" hangingPunct="1">
              <a:spcBef>
                <a:spcPct val="50000"/>
              </a:spcBef>
            </a:pPr>
            <a:r>
              <a:rPr lang="en-US" altLang="zh-CN" sz="2800" b="1" dirty="0">
                <a:latin typeface="黑体" panose="02010609060101010101" pitchFamily="2" charset="-122"/>
                <a:ea typeface="黑体" panose="02010609060101010101" pitchFamily="2" charset="-122"/>
              </a:rPr>
              <a:t>1927</a:t>
            </a:r>
            <a:r>
              <a:rPr lang="en-US" altLang="zh-CN" sz="2800" b="1" dirty="0">
                <a:latin typeface="Arial" panose="020B0604020202020204" pitchFamily="34" charset="0"/>
                <a:ea typeface="黑体" panose="02010609060101010101" pitchFamily="2" charset="-122"/>
              </a:rPr>
              <a:t>——</a:t>
            </a:r>
            <a:r>
              <a:rPr lang="en-US" altLang="zh-CN" sz="2800" b="1" dirty="0">
                <a:latin typeface="黑体" panose="02010609060101010101" pitchFamily="2" charset="-122"/>
                <a:ea typeface="黑体" panose="02010609060101010101" pitchFamily="2" charset="-122"/>
              </a:rPr>
              <a:t>1937</a:t>
            </a:r>
            <a:r>
              <a:rPr lang="zh-CN" altLang="en-US" sz="2800" b="1" dirty="0">
                <a:latin typeface="黑体" panose="02010609060101010101" pitchFamily="2" charset="-122"/>
                <a:ea typeface="黑体" panose="02010609060101010101" pitchFamily="2" charset="-122"/>
              </a:rPr>
              <a:t>年中共是怎样根据形势变化调整政策的？</a:t>
            </a:r>
            <a:endParaRPr lang="zh-CN" altLang="en-US" sz="2800" b="1" dirty="0">
              <a:latin typeface="黑体" panose="02010609060101010101" pitchFamily="2" charset="-122"/>
              <a:ea typeface="黑体" panose="02010609060101010101" pitchFamily="2" charset="-122"/>
            </a:endParaRPr>
          </a:p>
        </p:txBody>
      </p:sp>
      <p:graphicFrame>
        <p:nvGraphicFramePr>
          <p:cNvPr id="52300" name="Group 76"/>
          <p:cNvGraphicFramePr>
            <a:graphicFrameLocks noGrp="1"/>
          </p:cNvGraphicFramePr>
          <p:nvPr/>
        </p:nvGraphicFramePr>
        <p:xfrm>
          <a:off x="601345" y="1000125"/>
          <a:ext cx="11086465" cy="4235450"/>
        </p:xfrm>
        <a:graphic>
          <a:graphicData uri="http://schemas.openxmlformats.org/drawingml/2006/table">
            <a:tbl>
              <a:tblPr/>
              <a:tblGrid>
                <a:gridCol w="1788160"/>
                <a:gridCol w="3253740"/>
                <a:gridCol w="6044565"/>
              </a:tblGrid>
              <a:tr h="59318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时间</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形势</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政策调整</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r>
              <a:tr h="94488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1927.7</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国民大革命失败</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r>
              <a:tr h="94678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1927.9</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秋收起义失败</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r>
              <a:tr h="9417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1935</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华北事变，民族矛盾上升为主要矛盾</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r>
              <a:tr h="72263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1936.12.12</a:t>
                      </a:r>
                      <a:endParaRPr kumimoji="0" lang="en-US" altLang="zh-CN"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rPr>
                        <a:t>西安事变</a:t>
                      </a:r>
                      <a:endParaRPr kumimoji="0" lang="zh-CN" altLang="en-US" sz="2800" b="1" i="0" u="none" strike="noStrike" cap="none" normalizeH="0" baseline="0" dirty="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28000"/>
                      </a:schemeClr>
                    </a:solidFill>
                  </a:tcPr>
                </a:tc>
              </a:tr>
            </a:tbl>
          </a:graphicData>
        </a:graphic>
      </p:graphicFrame>
      <p:sp>
        <p:nvSpPr>
          <p:cNvPr id="19485" name="Text Box 56"/>
          <p:cNvSpPr txBox="1"/>
          <p:nvPr/>
        </p:nvSpPr>
        <p:spPr>
          <a:xfrm>
            <a:off x="3143250" y="1341438"/>
            <a:ext cx="3168650" cy="521970"/>
          </a:xfrm>
          <a:prstGeom prst="rect">
            <a:avLst/>
          </a:prstGeom>
          <a:noFill/>
          <a:ln w="9525">
            <a:noFill/>
          </a:ln>
        </p:spPr>
        <p:txBody>
          <a:bodyPr>
            <a:spAutoFit/>
          </a:bodyPr>
          <a:p>
            <a:pPr eaLnBrk="1" hangingPunct="1">
              <a:spcBef>
                <a:spcPct val="50000"/>
              </a:spcBef>
            </a:pPr>
            <a:endParaRPr lang="zh-CN" altLang="en-US" sz="2800" b="1" dirty="0">
              <a:latin typeface="Arial" panose="020B0604020202020204" pitchFamily="34" charset="0"/>
              <a:ea typeface="黑体" panose="02010609060101010101" pitchFamily="2" charset="-122"/>
            </a:endParaRPr>
          </a:p>
        </p:txBody>
      </p:sp>
      <p:sp>
        <p:nvSpPr>
          <p:cNvPr id="19486" name="Text Box 61"/>
          <p:cNvSpPr txBox="1"/>
          <p:nvPr/>
        </p:nvSpPr>
        <p:spPr>
          <a:xfrm>
            <a:off x="3143250" y="1916113"/>
            <a:ext cx="2736850" cy="521970"/>
          </a:xfrm>
          <a:prstGeom prst="rect">
            <a:avLst/>
          </a:prstGeom>
          <a:noFill/>
          <a:ln w="9525">
            <a:noFill/>
          </a:ln>
        </p:spPr>
        <p:txBody>
          <a:bodyPr>
            <a:spAutoFit/>
          </a:bodyPr>
          <a:p>
            <a:pPr eaLnBrk="1" hangingPunct="1">
              <a:spcBef>
                <a:spcPct val="50000"/>
              </a:spcBef>
            </a:pPr>
            <a:endParaRPr lang="zh-CN" altLang="en-US" sz="2800" b="1" dirty="0">
              <a:latin typeface="Arial" panose="020B0604020202020204" pitchFamily="34" charset="0"/>
              <a:ea typeface="黑体" panose="02010609060101010101" pitchFamily="2" charset="-122"/>
            </a:endParaRPr>
          </a:p>
        </p:txBody>
      </p:sp>
      <p:sp>
        <p:nvSpPr>
          <p:cNvPr id="52287" name="Text Box 63"/>
          <p:cNvSpPr txBox="1"/>
          <p:nvPr/>
        </p:nvSpPr>
        <p:spPr>
          <a:xfrm>
            <a:off x="5779770" y="1643380"/>
            <a:ext cx="5688330" cy="829945"/>
          </a:xfrm>
          <a:prstGeom prst="rect">
            <a:avLst/>
          </a:prstGeom>
          <a:noFill/>
          <a:ln w="9525">
            <a:noFill/>
          </a:ln>
        </p:spPr>
        <p:txBody>
          <a:bodyPr wrap="square">
            <a:spAutoFit/>
          </a:bodyPr>
          <a:p>
            <a:pPr eaLnBrk="1" hangingPunct="1">
              <a:spcBef>
                <a:spcPct val="50000"/>
              </a:spcBef>
            </a:pPr>
            <a:r>
              <a:rPr lang="en-US" altLang="zh-CN" sz="2400" b="1" dirty="0">
                <a:latin typeface="Arial" panose="020B0604020202020204" pitchFamily="34" charset="0"/>
                <a:ea typeface="黑体" panose="02010609060101010101" pitchFamily="2" charset="-122"/>
              </a:rPr>
              <a:t>1927.8</a:t>
            </a:r>
            <a:r>
              <a:rPr lang="zh-CN" altLang="en-US" sz="2400" b="1" dirty="0">
                <a:latin typeface="Arial" panose="020B0604020202020204" pitchFamily="34" charset="0"/>
                <a:ea typeface="黑体" panose="02010609060101010101" pitchFamily="2" charset="-122"/>
              </a:rPr>
              <a:t>南昌起义，创建军队；八七会议转变方针，武装反抗国民党</a:t>
            </a:r>
            <a:endParaRPr lang="zh-CN" altLang="en-US" sz="2400" b="1" dirty="0">
              <a:latin typeface="Arial" panose="020B0604020202020204" pitchFamily="34" charset="0"/>
              <a:ea typeface="黑体" panose="02010609060101010101" pitchFamily="2" charset="-122"/>
            </a:endParaRPr>
          </a:p>
        </p:txBody>
      </p:sp>
      <p:sp>
        <p:nvSpPr>
          <p:cNvPr id="52289" name="Text Box 65"/>
          <p:cNvSpPr txBox="1"/>
          <p:nvPr/>
        </p:nvSpPr>
        <p:spPr>
          <a:xfrm>
            <a:off x="5779770" y="2602865"/>
            <a:ext cx="5777230" cy="829945"/>
          </a:xfrm>
          <a:prstGeom prst="rect">
            <a:avLst/>
          </a:prstGeom>
          <a:noFill/>
          <a:ln w="9525">
            <a:noFill/>
          </a:ln>
        </p:spPr>
        <p:txBody>
          <a:bodyPr wrap="square">
            <a:spAutoFit/>
          </a:bodyPr>
          <a:p>
            <a:pPr eaLnBrk="1" hangingPunct="1">
              <a:spcBef>
                <a:spcPct val="50000"/>
              </a:spcBef>
            </a:pPr>
            <a:r>
              <a:rPr lang="en-US" altLang="zh-CN" sz="2400" b="1" dirty="0">
                <a:latin typeface="Arial" panose="020B0604020202020204" pitchFamily="34" charset="0"/>
                <a:ea typeface="黑体" panose="02010609060101010101" pitchFamily="2" charset="-122"/>
              </a:rPr>
              <a:t>1927.10</a:t>
            </a:r>
            <a:r>
              <a:rPr lang="zh-CN" altLang="en-US" sz="2400" b="1" dirty="0">
                <a:latin typeface="Arial" panose="020B0604020202020204" pitchFamily="34" charset="0"/>
                <a:ea typeface="黑体" panose="02010609060101010101" pitchFamily="2" charset="-122"/>
              </a:rPr>
              <a:t>创建井冈山根据地，开辟井冈山道路</a:t>
            </a:r>
            <a:endParaRPr lang="zh-CN" altLang="en-US" sz="2400" b="1" dirty="0">
              <a:latin typeface="Arial" panose="020B0604020202020204" pitchFamily="34" charset="0"/>
              <a:ea typeface="黑体" panose="02010609060101010101" pitchFamily="2" charset="-122"/>
            </a:endParaRPr>
          </a:p>
        </p:txBody>
      </p:sp>
      <p:sp>
        <p:nvSpPr>
          <p:cNvPr id="52295" name="Text Box 71"/>
          <p:cNvSpPr txBox="1"/>
          <p:nvPr/>
        </p:nvSpPr>
        <p:spPr>
          <a:xfrm>
            <a:off x="5744210" y="3604895"/>
            <a:ext cx="5812790" cy="829945"/>
          </a:xfrm>
          <a:prstGeom prst="rect">
            <a:avLst/>
          </a:prstGeom>
          <a:noFill/>
          <a:ln w="9525">
            <a:noFill/>
          </a:ln>
        </p:spPr>
        <p:txBody>
          <a:bodyPr wrap="square">
            <a:spAutoFit/>
          </a:bodyPr>
          <a:p>
            <a:pPr eaLnBrk="1" hangingPunct="1">
              <a:spcBef>
                <a:spcPct val="50000"/>
              </a:spcBef>
            </a:pPr>
            <a:r>
              <a:rPr lang="en-US" altLang="zh-CN" sz="2400" b="1" dirty="0">
                <a:latin typeface="Arial" panose="020B0604020202020204" pitchFamily="34" charset="0"/>
                <a:ea typeface="黑体" panose="02010609060101010101" pitchFamily="2" charset="-122"/>
              </a:rPr>
              <a:t>1935.8</a:t>
            </a:r>
            <a:r>
              <a:rPr lang="zh-CN" altLang="en-US" sz="2400" b="1" dirty="0">
                <a:latin typeface="Arial" panose="020B0604020202020204" pitchFamily="34" charset="0"/>
                <a:ea typeface="黑体" panose="02010609060101010101" pitchFamily="2" charset="-122"/>
              </a:rPr>
              <a:t>长征途中发表</a:t>
            </a:r>
            <a:r>
              <a:rPr lang="en-US" altLang="zh-CN" sz="2400" b="1" dirty="0">
                <a:latin typeface="Arial" panose="020B0604020202020204" pitchFamily="34" charset="0"/>
                <a:ea typeface="黑体" panose="02010609060101010101" pitchFamily="2" charset="-122"/>
              </a:rPr>
              <a:t>《</a:t>
            </a:r>
            <a:r>
              <a:rPr lang="zh-CN" altLang="en-US" sz="2400" b="1" dirty="0">
                <a:latin typeface="Arial" panose="020B0604020202020204" pitchFamily="34" charset="0"/>
                <a:ea typeface="黑体" panose="02010609060101010101" pitchFamily="2" charset="-122"/>
              </a:rPr>
              <a:t>八一宣言</a:t>
            </a:r>
            <a:r>
              <a:rPr lang="en-US" altLang="zh-CN" sz="2400" b="1" dirty="0">
                <a:latin typeface="Arial" panose="020B0604020202020204" pitchFamily="34" charset="0"/>
                <a:ea typeface="黑体" panose="02010609060101010101" pitchFamily="2" charset="-122"/>
              </a:rPr>
              <a:t>》</a:t>
            </a:r>
            <a:r>
              <a:rPr lang="zh-CN" altLang="en-US" sz="2400" b="1" dirty="0">
                <a:latin typeface="Arial" panose="020B0604020202020204" pitchFamily="34" charset="0"/>
                <a:ea typeface="黑体" panose="02010609060101010101" pitchFamily="2" charset="-122"/>
              </a:rPr>
              <a:t>提出建立抗日民族统一战线的主张</a:t>
            </a:r>
            <a:endParaRPr lang="zh-CN" altLang="en-US" sz="2400" b="1" dirty="0">
              <a:latin typeface="Arial" panose="020B0604020202020204" pitchFamily="34" charset="0"/>
              <a:ea typeface="黑体" panose="02010609060101010101" pitchFamily="2" charset="-122"/>
            </a:endParaRPr>
          </a:p>
        </p:txBody>
      </p:sp>
      <p:sp>
        <p:nvSpPr>
          <p:cNvPr id="52301" name="Text Box 77"/>
          <p:cNvSpPr txBox="1"/>
          <p:nvPr/>
        </p:nvSpPr>
        <p:spPr>
          <a:xfrm>
            <a:off x="5781358" y="4590733"/>
            <a:ext cx="4356100" cy="46037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中共主张和平解决西安事变</a:t>
            </a:r>
            <a:endParaRPr lang="zh-CN" altLang="en-US" sz="2400" b="1" dirty="0">
              <a:latin typeface="Arial" panose="020B0604020202020204" pitchFamily="34" charset="0"/>
              <a:ea typeface="黑体" panose="02010609060101010101" pitchFamily="2"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87"/>
                                        </p:tgtEl>
                                        <p:attrNameLst>
                                          <p:attrName>style.visibility</p:attrName>
                                        </p:attrNameLst>
                                      </p:cBhvr>
                                      <p:to>
                                        <p:strVal val="visible"/>
                                      </p:to>
                                    </p:set>
                                    <p:animEffect transition="in" filter="box(in)">
                                      <p:cBhvr>
                                        <p:cTn id="7" dur="500"/>
                                        <p:tgtEl>
                                          <p:spTgt spid="522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89"/>
                                        </p:tgtEl>
                                        <p:attrNameLst>
                                          <p:attrName>style.visibility</p:attrName>
                                        </p:attrNameLst>
                                      </p:cBhvr>
                                      <p:to>
                                        <p:strVal val="visible"/>
                                      </p:to>
                                    </p:set>
                                    <p:animEffect transition="in" filter="box(in)">
                                      <p:cBhvr>
                                        <p:cTn id="12" dur="500"/>
                                        <p:tgtEl>
                                          <p:spTgt spid="5228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295"/>
                                        </p:tgtEl>
                                        <p:attrNameLst>
                                          <p:attrName>style.visibility</p:attrName>
                                        </p:attrNameLst>
                                      </p:cBhvr>
                                      <p:to>
                                        <p:strVal val="visible"/>
                                      </p:to>
                                    </p:set>
                                    <p:animEffect transition="in" filter="box(in)">
                                      <p:cBhvr>
                                        <p:cTn id="17" dur="500"/>
                                        <p:tgtEl>
                                          <p:spTgt spid="522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2301"/>
                                        </p:tgtEl>
                                        <p:attrNameLst>
                                          <p:attrName>style.visibility</p:attrName>
                                        </p:attrNameLst>
                                      </p:cBhvr>
                                      <p:to>
                                        <p:strVal val="visible"/>
                                      </p:to>
                                    </p:set>
                                    <p:animEffect transition="in" filter="box(in)">
                                      <p:cBhvr>
                                        <p:cTn id="22" dur="500"/>
                                        <p:tgtEl>
                                          <p:spTgt spid="5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7" grpId="0"/>
      <p:bldP spid="52289" grpId="0"/>
      <p:bldP spid="52295" grpId="0"/>
      <p:bldP spid="523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523" name="Group 83"/>
          <p:cNvGraphicFramePr>
            <a:graphicFrameLocks noGrp="1"/>
          </p:cNvGraphicFramePr>
          <p:nvPr/>
        </p:nvGraphicFramePr>
        <p:xfrm>
          <a:off x="1703388" y="549275"/>
          <a:ext cx="8785225" cy="5843905"/>
        </p:xfrm>
        <a:graphic>
          <a:graphicData uri="http://schemas.openxmlformats.org/drawingml/2006/table">
            <a:tbl>
              <a:tblPr/>
              <a:tblGrid>
                <a:gridCol w="647700"/>
                <a:gridCol w="936625"/>
                <a:gridCol w="3095625"/>
                <a:gridCol w="4105275"/>
              </a:tblGrid>
              <a:tr h="518160">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第一次国共合作</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第二次国共合作</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60">
                <a:tc rowSpan="5">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不同点</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背景</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大革命时期，国内阶级矛盾尖锐</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中日矛盾成为最主要矛盾</a:t>
                      </a:r>
                      <a:endPar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任务</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80">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合作方式</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国际</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9970">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结果</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75">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rPr>
                        <a:t>相同点</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grid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sp>
        <p:nvSpPr>
          <p:cNvPr id="23589" name="Text Box 70"/>
          <p:cNvSpPr txBox="1"/>
          <p:nvPr/>
        </p:nvSpPr>
        <p:spPr>
          <a:xfrm>
            <a:off x="3359150" y="1916113"/>
            <a:ext cx="2665413" cy="368300"/>
          </a:xfrm>
          <a:prstGeom prst="rect">
            <a:avLst/>
          </a:prstGeom>
          <a:noFill/>
          <a:ln w="9525">
            <a:noFill/>
          </a:ln>
        </p:spPr>
        <p:txBody>
          <a:bodyPr>
            <a:spAutoFit/>
          </a:bodyPr>
          <a:p>
            <a:pPr eaLnBrk="1" hangingPunct="1">
              <a:spcBef>
                <a:spcPct val="50000"/>
              </a:spcBef>
            </a:pPr>
            <a:endParaRPr lang="zh-CN" altLang="en-US" dirty="0">
              <a:latin typeface="Arial" panose="020B0604020202020204" pitchFamily="34" charset="0"/>
            </a:endParaRPr>
          </a:p>
        </p:txBody>
      </p:sp>
      <p:sp>
        <p:nvSpPr>
          <p:cNvPr id="61511" name="Text Box 71"/>
          <p:cNvSpPr txBox="1"/>
          <p:nvPr/>
        </p:nvSpPr>
        <p:spPr>
          <a:xfrm>
            <a:off x="3359150" y="1916113"/>
            <a:ext cx="3024188" cy="46037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打倒列强，除军阀</a:t>
            </a:r>
            <a:endParaRPr lang="zh-CN" altLang="en-US" sz="2400" b="1" dirty="0">
              <a:latin typeface="Arial" panose="020B0604020202020204" pitchFamily="34" charset="0"/>
              <a:ea typeface="黑体" panose="02010609060101010101" pitchFamily="2" charset="-122"/>
            </a:endParaRPr>
          </a:p>
        </p:txBody>
      </p:sp>
      <p:sp>
        <p:nvSpPr>
          <p:cNvPr id="61512" name="Text Box 72"/>
          <p:cNvSpPr txBox="1"/>
          <p:nvPr/>
        </p:nvSpPr>
        <p:spPr>
          <a:xfrm>
            <a:off x="6959600" y="1916113"/>
            <a:ext cx="2736850" cy="46037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打倒日本帝国主义</a:t>
            </a:r>
            <a:endParaRPr lang="zh-CN" altLang="en-US" sz="2400" b="1" dirty="0">
              <a:latin typeface="Arial" panose="020B0604020202020204" pitchFamily="34" charset="0"/>
              <a:ea typeface="黑体" panose="02010609060101010101" pitchFamily="2" charset="-122"/>
            </a:endParaRPr>
          </a:p>
        </p:txBody>
      </p:sp>
      <p:sp>
        <p:nvSpPr>
          <p:cNvPr id="61513" name="Text Box 73"/>
          <p:cNvSpPr txBox="1"/>
          <p:nvPr/>
        </p:nvSpPr>
        <p:spPr>
          <a:xfrm>
            <a:off x="3359150" y="2492375"/>
            <a:ext cx="3241675" cy="829945"/>
          </a:xfrm>
          <a:prstGeom prst="rect">
            <a:avLst/>
          </a:prstGeom>
          <a:noFill/>
          <a:ln w="9525">
            <a:noFill/>
          </a:ln>
        </p:spPr>
        <p:txBody>
          <a:bodyPr>
            <a:spAutoFit/>
          </a:bodyPr>
          <a:p>
            <a:pPr eaLnBrk="1" hangingPunct="1">
              <a:spcBef>
                <a:spcPct val="50000"/>
              </a:spcBef>
            </a:pPr>
            <a:r>
              <a:rPr lang="zh-CN" altLang="en-US" sz="2400" b="1" dirty="0">
                <a:solidFill>
                  <a:srgbClr val="FF0000"/>
                </a:solidFill>
                <a:latin typeface="Arial" panose="020B0604020202020204" pitchFamily="34" charset="0"/>
                <a:ea typeface="黑体" panose="02010609060101010101" pitchFamily="2" charset="-122"/>
              </a:rPr>
              <a:t>党内合作：共产党以个人身份加入国民党</a:t>
            </a:r>
            <a:endParaRPr lang="zh-CN" altLang="en-US" sz="2400" b="1" dirty="0">
              <a:solidFill>
                <a:srgbClr val="FF0000"/>
              </a:solidFill>
              <a:latin typeface="Arial" panose="020B0604020202020204" pitchFamily="34" charset="0"/>
              <a:ea typeface="黑体" panose="02010609060101010101" pitchFamily="2" charset="-122"/>
            </a:endParaRPr>
          </a:p>
        </p:txBody>
      </p:sp>
      <p:sp>
        <p:nvSpPr>
          <p:cNvPr id="61514" name="Text Box 74"/>
          <p:cNvSpPr txBox="1"/>
          <p:nvPr/>
        </p:nvSpPr>
        <p:spPr>
          <a:xfrm>
            <a:off x="6743700" y="2492375"/>
            <a:ext cx="3673475" cy="829945"/>
          </a:xfrm>
          <a:prstGeom prst="rect">
            <a:avLst/>
          </a:prstGeom>
          <a:noFill/>
          <a:ln w="9525">
            <a:noFill/>
          </a:ln>
        </p:spPr>
        <p:txBody>
          <a:bodyPr>
            <a:spAutoFit/>
          </a:bodyPr>
          <a:p>
            <a:pPr eaLnBrk="1" hangingPunct="1">
              <a:spcBef>
                <a:spcPct val="50000"/>
              </a:spcBef>
            </a:pPr>
            <a:r>
              <a:rPr lang="zh-CN" altLang="en-US" sz="2400" b="1" dirty="0">
                <a:solidFill>
                  <a:srgbClr val="FF0000"/>
                </a:solidFill>
                <a:latin typeface="Arial" panose="020B0604020202020204" pitchFamily="34" charset="0"/>
                <a:ea typeface="黑体" panose="02010609060101010101" pitchFamily="2" charset="-122"/>
              </a:rPr>
              <a:t>党外合作：国共两党都有自己的军队和政权</a:t>
            </a:r>
            <a:endParaRPr lang="zh-CN" altLang="en-US" sz="2400" b="1" dirty="0">
              <a:solidFill>
                <a:srgbClr val="FF0000"/>
              </a:solidFill>
              <a:latin typeface="Arial" panose="020B0604020202020204" pitchFamily="34" charset="0"/>
              <a:ea typeface="黑体" panose="02010609060101010101" pitchFamily="2" charset="-122"/>
            </a:endParaRPr>
          </a:p>
        </p:txBody>
      </p:sp>
      <p:sp>
        <p:nvSpPr>
          <p:cNvPr id="61515" name="Text Box 75"/>
          <p:cNvSpPr txBox="1"/>
          <p:nvPr/>
        </p:nvSpPr>
        <p:spPr>
          <a:xfrm>
            <a:off x="3432175" y="3357563"/>
            <a:ext cx="2663825" cy="46037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共产国际支持</a:t>
            </a:r>
            <a:endParaRPr lang="zh-CN" altLang="en-US" sz="2400" b="1" dirty="0">
              <a:latin typeface="Arial" panose="020B0604020202020204" pitchFamily="34" charset="0"/>
              <a:ea typeface="黑体" panose="02010609060101010101" pitchFamily="2" charset="-122"/>
            </a:endParaRPr>
          </a:p>
        </p:txBody>
      </p:sp>
      <p:sp>
        <p:nvSpPr>
          <p:cNvPr id="61516" name="Text Box 76"/>
          <p:cNvSpPr txBox="1"/>
          <p:nvPr/>
        </p:nvSpPr>
        <p:spPr>
          <a:xfrm>
            <a:off x="6346825" y="3429000"/>
            <a:ext cx="4321175" cy="46037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世界反法西斯战争联盟的支持</a:t>
            </a:r>
            <a:endParaRPr lang="zh-CN" altLang="en-US" sz="2400" b="1" dirty="0">
              <a:latin typeface="Arial" panose="020B0604020202020204" pitchFamily="34" charset="0"/>
              <a:ea typeface="黑体" panose="02010609060101010101" pitchFamily="2" charset="-122"/>
            </a:endParaRPr>
          </a:p>
        </p:txBody>
      </p:sp>
      <p:sp>
        <p:nvSpPr>
          <p:cNvPr id="61519" name="Text Box 79"/>
          <p:cNvSpPr txBox="1"/>
          <p:nvPr/>
        </p:nvSpPr>
        <p:spPr>
          <a:xfrm>
            <a:off x="3287713" y="3933825"/>
            <a:ext cx="3240087" cy="82994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取得北伐初步胜利，因国民党叛最终破裂</a:t>
            </a:r>
            <a:endParaRPr lang="zh-CN" altLang="en-US" sz="2400" b="1" dirty="0">
              <a:latin typeface="Arial" panose="020B0604020202020204" pitchFamily="34" charset="0"/>
              <a:ea typeface="黑体" panose="02010609060101010101" pitchFamily="2" charset="-122"/>
            </a:endParaRPr>
          </a:p>
        </p:txBody>
      </p:sp>
      <p:sp>
        <p:nvSpPr>
          <p:cNvPr id="61524" name="Text Box 84"/>
          <p:cNvSpPr txBox="1"/>
          <p:nvPr/>
        </p:nvSpPr>
        <p:spPr>
          <a:xfrm>
            <a:off x="6456363" y="3933825"/>
            <a:ext cx="3600450" cy="829945"/>
          </a:xfrm>
          <a:prstGeom prst="rect">
            <a:avLst/>
          </a:prstGeom>
          <a:noFill/>
          <a:ln w="9525">
            <a:noFill/>
          </a:ln>
        </p:spPr>
        <p:txBody>
          <a:bodyPr>
            <a:spAutoFit/>
          </a:bodyPr>
          <a:p>
            <a:pPr eaLnBrk="1" hangingPunct="1">
              <a:spcBef>
                <a:spcPct val="50000"/>
              </a:spcBef>
            </a:pPr>
            <a:r>
              <a:rPr lang="zh-CN" altLang="en-US" sz="2400" b="1" dirty="0">
                <a:latin typeface="Arial" panose="020B0604020202020204" pitchFamily="34" charset="0"/>
                <a:ea typeface="黑体" panose="02010609060101010101" pitchFamily="2" charset="-122"/>
              </a:rPr>
              <a:t>取得抗日战争的胜利，但因蒋介石破坏而破裂</a:t>
            </a:r>
            <a:endParaRPr lang="zh-CN" altLang="en-US" sz="2400" b="1" dirty="0">
              <a:latin typeface="Arial" panose="020B0604020202020204" pitchFamily="34" charset="0"/>
              <a:ea typeface="黑体" panose="02010609060101010101" pitchFamily="2" charset="-122"/>
            </a:endParaRPr>
          </a:p>
        </p:txBody>
      </p:sp>
      <p:sp>
        <p:nvSpPr>
          <p:cNvPr id="61525" name="Text Box 85"/>
          <p:cNvSpPr txBox="1"/>
          <p:nvPr/>
        </p:nvSpPr>
        <p:spPr>
          <a:xfrm>
            <a:off x="3287713" y="5013325"/>
            <a:ext cx="6985000" cy="1198880"/>
          </a:xfrm>
          <a:prstGeom prst="rect">
            <a:avLst/>
          </a:prstGeom>
          <a:noFill/>
          <a:ln w="9525">
            <a:noFill/>
          </a:ln>
        </p:spPr>
        <p:txBody>
          <a:bodyPr>
            <a:spAutoFit/>
          </a:bodyPr>
          <a:p>
            <a:pPr eaLnBrk="1" hangingPunct="1">
              <a:spcBef>
                <a:spcPct val="50000"/>
              </a:spcBef>
            </a:pPr>
            <a:r>
              <a:rPr lang="zh-CN" altLang="en-US" sz="2400" b="1" dirty="0">
                <a:solidFill>
                  <a:srgbClr val="FF0000"/>
                </a:solidFill>
                <a:latin typeface="Arial" panose="020B0604020202020204" pitchFamily="34" charset="0"/>
                <a:ea typeface="黑体" panose="02010609060101010101" pitchFamily="2" charset="-122"/>
              </a:rPr>
              <a:t>①两次合作都符合时代需要，符合两党的利益。②两次合作都宣称遵循三民主义的纲领。③都在中共的倡导下实现；④都极大地推动了中国革命的发展</a:t>
            </a:r>
            <a:r>
              <a:rPr lang="zh-CN" altLang="en-US" sz="2400" b="1" dirty="0">
                <a:latin typeface="Arial" panose="020B0604020202020204" pitchFamily="34" charset="0"/>
                <a:ea typeface="黑体" panose="02010609060101010101" pitchFamily="2" charset="-122"/>
              </a:rPr>
              <a:t>。</a:t>
            </a:r>
            <a:endParaRPr lang="zh-CN" altLang="en-US" sz="2400" b="1" dirty="0">
              <a:latin typeface="Arial" panose="020B0604020202020204" pitchFamily="34" charset="0"/>
              <a:ea typeface="黑体" panose="02010609060101010101" pitchFamily="2" charset="-122"/>
            </a:endParaRPr>
          </a:p>
        </p:txBody>
      </p:sp>
      <p:sp>
        <p:nvSpPr>
          <p:cNvPr id="23599" name="Text Box 86"/>
          <p:cNvSpPr txBox="1"/>
          <p:nvPr/>
        </p:nvSpPr>
        <p:spPr>
          <a:xfrm>
            <a:off x="1774825" y="0"/>
            <a:ext cx="4608513" cy="583565"/>
          </a:xfrm>
          <a:prstGeom prst="rect">
            <a:avLst/>
          </a:prstGeom>
          <a:noFill/>
          <a:ln w="9525">
            <a:noFill/>
          </a:ln>
        </p:spPr>
        <p:txBody>
          <a:bodyPr>
            <a:spAutoFit/>
          </a:bodyPr>
          <a:p>
            <a:pPr eaLnBrk="1" hangingPunct="1">
              <a:spcBef>
                <a:spcPct val="50000"/>
              </a:spcBef>
            </a:pPr>
            <a:r>
              <a:rPr lang="zh-CN" altLang="en-US" sz="3200" b="1" dirty="0">
                <a:latin typeface="Arial" panose="020B0604020202020204" pitchFamily="34" charset="0"/>
                <a:ea typeface="黑体" panose="02010609060101010101" pitchFamily="2" charset="-122"/>
              </a:rPr>
              <a:t>两次国共合作之比较</a:t>
            </a:r>
            <a:endParaRPr lang="zh-CN" altLang="en-US" sz="3200" b="1" dirty="0">
              <a:latin typeface="Arial" panose="020B0604020202020204" pitchFamily="34" charset="0"/>
              <a:ea typeface="黑体" panose="0201060906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11"/>
                                        </p:tgtEl>
                                        <p:attrNameLst>
                                          <p:attrName>style.visibility</p:attrName>
                                        </p:attrNameLst>
                                      </p:cBhvr>
                                      <p:to>
                                        <p:strVal val="visible"/>
                                      </p:to>
                                    </p:set>
                                    <p:animEffect transition="in" filter="box(in)">
                                      <p:cBhvr>
                                        <p:cTn id="7" dur="500"/>
                                        <p:tgtEl>
                                          <p:spTgt spid="615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12"/>
                                        </p:tgtEl>
                                        <p:attrNameLst>
                                          <p:attrName>style.visibility</p:attrName>
                                        </p:attrNameLst>
                                      </p:cBhvr>
                                      <p:to>
                                        <p:strVal val="visible"/>
                                      </p:to>
                                    </p:set>
                                    <p:animEffect transition="in" filter="box(in)">
                                      <p:cBhvr>
                                        <p:cTn id="12" dur="500"/>
                                        <p:tgtEl>
                                          <p:spTgt spid="615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13"/>
                                        </p:tgtEl>
                                        <p:attrNameLst>
                                          <p:attrName>style.visibility</p:attrName>
                                        </p:attrNameLst>
                                      </p:cBhvr>
                                      <p:to>
                                        <p:strVal val="visible"/>
                                      </p:to>
                                    </p:set>
                                    <p:animEffect transition="in" filter="box(in)">
                                      <p:cBhvr>
                                        <p:cTn id="17" dur="500"/>
                                        <p:tgtEl>
                                          <p:spTgt spid="615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514"/>
                                        </p:tgtEl>
                                        <p:attrNameLst>
                                          <p:attrName>style.visibility</p:attrName>
                                        </p:attrNameLst>
                                      </p:cBhvr>
                                      <p:to>
                                        <p:strVal val="visible"/>
                                      </p:to>
                                    </p:set>
                                    <p:animEffect transition="in" filter="box(in)">
                                      <p:cBhvr>
                                        <p:cTn id="22" dur="500"/>
                                        <p:tgtEl>
                                          <p:spTgt spid="615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515"/>
                                        </p:tgtEl>
                                        <p:attrNameLst>
                                          <p:attrName>style.visibility</p:attrName>
                                        </p:attrNameLst>
                                      </p:cBhvr>
                                      <p:to>
                                        <p:strVal val="visible"/>
                                      </p:to>
                                    </p:set>
                                    <p:animEffect transition="in" filter="box(in)">
                                      <p:cBhvr>
                                        <p:cTn id="27" dur="500"/>
                                        <p:tgtEl>
                                          <p:spTgt spid="6151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1516"/>
                                        </p:tgtEl>
                                        <p:attrNameLst>
                                          <p:attrName>style.visibility</p:attrName>
                                        </p:attrNameLst>
                                      </p:cBhvr>
                                      <p:to>
                                        <p:strVal val="visible"/>
                                      </p:to>
                                    </p:set>
                                    <p:animEffect transition="in" filter="box(in)">
                                      <p:cBhvr>
                                        <p:cTn id="32" dur="500"/>
                                        <p:tgtEl>
                                          <p:spTgt spid="615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1519"/>
                                        </p:tgtEl>
                                        <p:attrNameLst>
                                          <p:attrName>style.visibility</p:attrName>
                                        </p:attrNameLst>
                                      </p:cBhvr>
                                      <p:to>
                                        <p:strVal val="visible"/>
                                      </p:to>
                                    </p:set>
                                    <p:animEffect transition="in" filter="box(in)">
                                      <p:cBhvr>
                                        <p:cTn id="37" dur="500"/>
                                        <p:tgtEl>
                                          <p:spTgt spid="6151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524"/>
                                        </p:tgtEl>
                                        <p:attrNameLst>
                                          <p:attrName>style.visibility</p:attrName>
                                        </p:attrNameLst>
                                      </p:cBhvr>
                                      <p:to>
                                        <p:strVal val="visible"/>
                                      </p:to>
                                    </p:set>
                                    <p:animEffect transition="in" filter="box(in)">
                                      <p:cBhvr>
                                        <p:cTn id="42" dur="500"/>
                                        <p:tgtEl>
                                          <p:spTgt spid="615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1525"/>
                                        </p:tgtEl>
                                        <p:attrNameLst>
                                          <p:attrName>style.visibility</p:attrName>
                                        </p:attrNameLst>
                                      </p:cBhvr>
                                      <p:to>
                                        <p:strVal val="visible"/>
                                      </p:to>
                                    </p:set>
                                    <p:animEffect transition="in" filter="box(in)">
                                      <p:cBhvr>
                                        <p:cTn id="47" dur="500"/>
                                        <p:tgtEl>
                                          <p:spTgt spid="6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1" grpId="0"/>
      <p:bldP spid="61512" grpId="0"/>
      <p:bldP spid="61513" grpId="0"/>
      <p:bldP spid="61514" grpId="0"/>
      <p:bldP spid="61515" grpId="0"/>
      <p:bldP spid="61516" grpId="0"/>
      <p:bldP spid="61519" grpId="0"/>
      <p:bldP spid="61524" grpId="0"/>
      <p:bldP spid="615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Rectangle 2"/>
          <p:cNvSpPr>
            <a:spLocks noGrp="1"/>
          </p:cNvSpPr>
          <p:nvPr>
            <p:ph type="title"/>
          </p:nvPr>
        </p:nvSpPr>
        <p:spPr>
          <a:xfrm>
            <a:off x="755650" y="627380"/>
            <a:ext cx="4956175" cy="701675"/>
          </a:xfrm>
          <a:prstGeom prst="rect">
            <a:avLst/>
          </a:prstGeom>
          <a:solidFill>
            <a:srgbClr val="FFFFFF"/>
          </a:solidFill>
          <a:ln w="9525" cap="flat" cmpd="sng">
            <a:solidFill>
              <a:srgbClr val="000000"/>
            </a:solidFill>
            <a:prstDash val="solid"/>
            <a:headEnd type="none" w="med" len="med"/>
            <a:tailEnd type="none" w="med" len="med"/>
          </a:ln>
        </p:spPr>
        <p:txBody>
          <a:bodyPr vert="horz" wrap="square" lIns="91440" tIns="45720" rIns="91440" bIns="45720" anchor="ctr"/>
          <a:p>
            <a:pPr algn="l"/>
            <a:r>
              <a:rPr lang="zh-CN" altLang="en-US" sz="4000" b="1" dirty="0">
                <a:solidFill>
                  <a:srgbClr val="FF0000"/>
                </a:solidFill>
                <a:latin typeface="黑体" panose="02010609060101010101" pitchFamily="2" charset="-122"/>
                <a:ea typeface="黑体" panose="02010609060101010101" pitchFamily="2" charset="-122"/>
              </a:rPr>
              <a:t>中共军队的先后名称</a:t>
            </a:r>
            <a:endParaRPr lang="zh-CN" altLang="en-US" sz="4000" b="1" dirty="0">
              <a:solidFill>
                <a:srgbClr val="FF0000"/>
              </a:solidFill>
              <a:latin typeface="黑体" panose="02010609060101010101" pitchFamily="2" charset="-122"/>
              <a:ea typeface="黑体" panose="02010609060101010101" pitchFamily="2" charset="-122"/>
            </a:endParaRPr>
          </a:p>
        </p:txBody>
      </p:sp>
      <p:sp>
        <p:nvSpPr>
          <p:cNvPr id="150534" name="Text Box 6">
            <a:hlinkClick r:id="rId1" action="ppaction://hlinksldjump"/>
          </p:cNvPr>
          <p:cNvSpPr txBox="1"/>
          <p:nvPr/>
        </p:nvSpPr>
        <p:spPr>
          <a:xfrm>
            <a:off x="584200" y="1407795"/>
            <a:ext cx="7632700" cy="1816100"/>
          </a:xfrm>
          <a:prstGeom prst="rect">
            <a:avLst/>
          </a:prstGeom>
          <a:solidFill>
            <a:schemeClr val="bg1"/>
          </a:solidFill>
          <a:ln w="9525">
            <a:noFill/>
          </a:ln>
        </p:spPr>
        <p:txBody>
          <a:bodyPr anchor="b">
            <a:spAutoFit/>
          </a:bodyPr>
          <a:p>
            <a:pPr eaLnBrk="1" hangingPunct="1">
              <a:spcBef>
                <a:spcPct val="50000"/>
              </a:spcBef>
            </a:pPr>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、中国国民革命军（八一南昌起义）</a:t>
            </a:r>
            <a:endParaRPr lang="zh-CN" altLang="en-US" sz="2800" b="1" dirty="0">
              <a:latin typeface="黑体" panose="02010609060101010101" pitchFamily="2" charset="-122"/>
              <a:ea typeface="黑体" panose="02010609060101010101" pitchFamily="2" charset="-122"/>
            </a:endParaRPr>
          </a:p>
          <a:p>
            <a:pPr eaLnBrk="1" hangingPunct="1">
              <a:spcBef>
                <a:spcPct val="50000"/>
              </a:spcBef>
            </a:pPr>
            <a:r>
              <a:rPr lang="en-US" altLang="zh-CN" sz="2800" b="1" dirty="0">
                <a:latin typeface="黑体" panose="02010609060101010101" pitchFamily="2" charset="-122"/>
                <a:ea typeface="黑体" panose="02010609060101010101" pitchFamily="2" charset="-122"/>
              </a:rPr>
              <a:t>2</a:t>
            </a:r>
            <a:r>
              <a:rPr lang="zh-CN" altLang="en-US" sz="2800" b="1" dirty="0">
                <a:latin typeface="黑体" panose="02010609060101010101" pitchFamily="2" charset="-122"/>
                <a:ea typeface="黑体" panose="02010609060101010101" pitchFamily="2" charset="-122"/>
              </a:rPr>
              <a:t>、中国工农革命军（秋收起义）</a:t>
            </a:r>
            <a:endParaRPr lang="zh-CN" altLang="en-US" sz="2800" b="1" dirty="0">
              <a:latin typeface="黑体" panose="02010609060101010101" pitchFamily="2" charset="-122"/>
              <a:ea typeface="黑体" panose="02010609060101010101" pitchFamily="2" charset="-122"/>
            </a:endParaRPr>
          </a:p>
          <a:p>
            <a:pPr eaLnBrk="1" hangingPunct="1">
              <a:spcBef>
                <a:spcPct val="50000"/>
              </a:spcBef>
            </a:pPr>
            <a:r>
              <a:rPr lang="en-US" altLang="zh-CN" sz="2800" b="1" dirty="0">
                <a:latin typeface="黑体" panose="02010609060101010101" pitchFamily="2" charset="-122"/>
                <a:ea typeface="黑体" panose="02010609060101010101" pitchFamily="2" charset="-122"/>
              </a:rPr>
              <a:t>3</a:t>
            </a:r>
            <a:r>
              <a:rPr lang="zh-CN" altLang="en-US" sz="2800" b="1" dirty="0">
                <a:latin typeface="黑体" panose="02010609060101010101" pitchFamily="2" charset="-122"/>
                <a:ea typeface="黑体" panose="02010609060101010101" pitchFamily="2" charset="-122"/>
              </a:rPr>
              <a:t>、中国工农红军（革命根据地时期）</a:t>
            </a:r>
            <a:endParaRPr lang="zh-CN" altLang="en-US" sz="2800" b="1" dirty="0">
              <a:latin typeface="黑体" panose="02010609060101010101" pitchFamily="2" charset="-122"/>
              <a:ea typeface="黑体" panose="02010609060101010101" pitchFamily="2" charset="-122"/>
            </a:endParaRPr>
          </a:p>
        </p:txBody>
      </p:sp>
      <p:sp>
        <p:nvSpPr>
          <p:cNvPr id="150535" name="Text Box 7"/>
          <p:cNvSpPr txBox="1"/>
          <p:nvPr/>
        </p:nvSpPr>
        <p:spPr>
          <a:xfrm>
            <a:off x="584200" y="3352165"/>
            <a:ext cx="7704138" cy="1814830"/>
          </a:xfrm>
          <a:prstGeom prst="rect">
            <a:avLst/>
          </a:prstGeom>
          <a:solidFill>
            <a:schemeClr val="bg1"/>
          </a:solidFill>
          <a:ln w="6350" cap="flat" cmpd="dbl">
            <a:solidFill>
              <a:schemeClr val="bg1"/>
            </a:solidFill>
            <a:prstDash val="solid"/>
            <a:miter/>
            <a:headEnd type="none" w="med" len="med"/>
            <a:tailEnd type="none" w="med" len="med"/>
          </a:ln>
        </p:spPr>
        <p:txBody>
          <a:bodyPr anchor="b">
            <a:spAutoFit/>
          </a:bodyPr>
          <a:p>
            <a:pPr eaLnBrk="1" hangingPunct="1">
              <a:spcBef>
                <a:spcPct val="50000"/>
              </a:spcBef>
            </a:pPr>
            <a:r>
              <a:rPr lang="en-US" altLang="zh-CN" sz="2800" b="1" dirty="0">
                <a:latin typeface="黑体" panose="02010609060101010101" pitchFamily="2" charset="-122"/>
                <a:ea typeface="黑体" panose="02010609060101010101" pitchFamily="2" charset="-122"/>
              </a:rPr>
              <a:t>4</a:t>
            </a:r>
            <a:r>
              <a:rPr lang="zh-CN" altLang="en-US" sz="2800" b="1" dirty="0">
                <a:latin typeface="黑体" panose="02010609060101010101" pitchFamily="2" charset="-122"/>
                <a:ea typeface="黑体" panose="02010609060101010101" pitchFamily="2" charset="-122"/>
              </a:rPr>
              <a:t>、国民革命军（八路军、新四军）（</a:t>
            </a:r>
            <a:r>
              <a:rPr lang="zh-CN" altLang="en-US" sz="2800" b="1" u="sng" dirty="0">
                <a:solidFill>
                  <a:srgbClr val="FF0000"/>
                </a:solidFill>
                <a:latin typeface="黑体" panose="02010609060101010101" pitchFamily="2" charset="-122"/>
                <a:ea typeface="黑体" panose="02010609060101010101" pitchFamily="2" charset="-122"/>
              </a:rPr>
              <a:t>抗日战争</a:t>
            </a:r>
            <a:r>
              <a:rPr lang="zh-CN" altLang="en-US" sz="2800" b="1" dirty="0">
                <a:latin typeface="黑体" panose="02010609060101010101" pitchFamily="2" charset="-122"/>
                <a:ea typeface="黑体" panose="02010609060101010101" pitchFamily="2" charset="-122"/>
              </a:rPr>
              <a:t>）</a:t>
            </a:r>
            <a:endParaRPr lang="zh-CN" altLang="en-US" sz="2800" b="1" dirty="0">
              <a:latin typeface="黑体" panose="02010609060101010101" pitchFamily="2" charset="-122"/>
              <a:ea typeface="黑体" panose="02010609060101010101" pitchFamily="2" charset="-122"/>
            </a:endParaRPr>
          </a:p>
          <a:p>
            <a:pPr eaLnBrk="1" hangingPunct="1">
              <a:spcBef>
                <a:spcPct val="50000"/>
              </a:spcBef>
            </a:pPr>
            <a:r>
              <a:rPr lang="en-US" altLang="zh-CN" sz="2800" b="1" dirty="0">
                <a:latin typeface="黑体" panose="02010609060101010101" pitchFamily="2" charset="-122"/>
                <a:ea typeface="黑体" panose="02010609060101010101" pitchFamily="2" charset="-122"/>
              </a:rPr>
              <a:t>5</a:t>
            </a:r>
            <a:r>
              <a:rPr lang="zh-CN" altLang="en-US" sz="2800" b="1" dirty="0">
                <a:latin typeface="黑体" panose="02010609060101010101" pitchFamily="2" charset="-122"/>
                <a:ea typeface="黑体" panose="02010609060101010101" pitchFamily="2" charset="-122"/>
              </a:rPr>
              <a:t>、中国人民解放军（解放战争时期）</a:t>
            </a:r>
            <a:endParaRPr lang="zh-CN" altLang="en-US" sz="2800" b="1" dirty="0">
              <a:latin typeface="黑体" panose="02010609060101010101" pitchFamily="2" charset="-122"/>
              <a:ea typeface="黑体" panose="02010609060101010101" pitchFamily="2" charset="-122"/>
            </a:endParaRPr>
          </a:p>
          <a:p>
            <a:pPr eaLnBrk="1" hangingPunct="1">
              <a:spcBef>
                <a:spcPct val="50000"/>
              </a:spcBef>
            </a:pPr>
            <a:r>
              <a:rPr lang="en-US" altLang="zh-CN" sz="2800" b="1" dirty="0">
                <a:latin typeface="黑体" panose="02010609060101010101" pitchFamily="2" charset="-122"/>
                <a:ea typeface="黑体" panose="02010609060101010101" pitchFamily="2" charset="-122"/>
              </a:rPr>
              <a:t>6</a:t>
            </a:r>
            <a:r>
              <a:rPr lang="zh-CN" altLang="en-US" sz="2800" b="1" dirty="0">
                <a:latin typeface="黑体" panose="02010609060101010101" pitchFamily="2" charset="-122"/>
                <a:ea typeface="黑体" panose="02010609060101010101" pitchFamily="2" charset="-122"/>
              </a:rPr>
              <a:t>、中国人民志愿军（抗美援朝时期派出军队）</a:t>
            </a:r>
            <a:endParaRPr lang="zh-CN" altLang="en-US" sz="2800" b="1" dirty="0">
              <a:latin typeface="黑体" panose="02010609060101010101" pitchFamily="2" charset="-122"/>
              <a:ea typeface="黑体" panose="02010609060101010101" pitchFamily="2"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0534">
                                            <p:txEl>
                                              <p:charRg st="0" end="18"/>
                                            </p:txEl>
                                          </p:spTgt>
                                        </p:tgtEl>
                                        <p:attrNameLst>
                                          <p:attrName>style.visibility</p:attrName>
                                        </p:attrNameLst>
                                      </p:cBhvr>
                                      <p:to>
                                        <p:strVal val="visible"/>
                                      </p:to>
                                    </p:set>
                                    <p:animEffect transition="in" filter="blinds(horizontal)">
                                      <p:cBhvr>
                                        <p:cTn id="7" dur="500"/>
                                        <p:tgtEl>
                                          <p:spTgt spid="150534">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0534">
                                            <p:txEl>
                                              <p:charRg st="18" end="34"/>
                                            </p:txEl>
                                          </p:spTgt>
                                        </p:tgtEl>
                                        <p:attrNameLst>
                                          <p:attrName>style.visibility</p:attrName>
                                        </p:attrNameLst>
                                      </p:cBhvr>
                                      <p:to>
                                        <p:strVal val="visible"/>
                                      </p:to>
                                    </p:set>
                                    <p:animEffect transition="in" filter="blinds(horizontal)">
                                      <p:cBhvr>
                                        <p:cTn id="12" dur="500"/>
                                        <p:tgtEl>
                                          <p:spTgt spid="150534">
                                            <p:txEl>
                                              <p:charRg st="18" end="3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0534">
                                            <p:txEl>
                                              <p:charRg st="34" end="52"/>
                                            </p:txEl>
                                          </p:spTgt>
                                        </p:tgtEl>
                                        <p:attrNameLst>
                                          <p:attrName>style.visibility</p:attrName>
                                        </p:attrNameLst>
                                      </p:cBhvr>
                                      <p:to>
                                        <p:strVal val="visible"/>
                                      </p:to>
                                    </p:set>
                                    <p:animEffect transition="in" filter="blinds(horizontal)">
                                      <p:cBhvr>
                                        <p:cTn id="17" dur="500"/>
                                        <p:tgtEl>
                                          <p:spTgt spid="150534">
                                            <p:txEl>
                                              <p:charRg st="34" end="5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50535"/>
                                        </p:tgtEl>
                                        <p:attrNameLst>
                                          <p:attrName>style.visibility</p:attrName>
                                        </p:attrNameLst>
                                      </p:cBhvr>
                                      <p:to>
                                        <p:strVal val="visible"/>
                                      </p:to>
                                    </p:set>
                                    <p:animEffect transition="in" filter="plus(in)">
                                      <p:cBhvr>
                                        <p:cTn id="22" dur="2000"/>
                                        <p:tgtEl>
                                          <p:spTgt spid="150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nvSpPr>
        <p:spPr>
          <a:xfrm>
            <a:off x="350520" y="104140"/>
            <a:ext cx="4857115" cy="583565"/>
          </a:xfrm>
          <a:prstGeom prst="rect">
            <a:avLst/>
          </a:prstGeom>
          <a:solidFill>
            <a:srgbClr val="FF0000"/>
          </a:solidFill>
          <a:ln w="9525">
            <a:noFill/>
          </a:ln>
        </p:spPr>
        <p:txBody>
          <a:bodyPr wrap="square">
            <a:spAutoFit/>
          </a:bodyPr>
          <a:p>
            <a:pPr marL="342900" indent="-342900" eaLnBrk="1" hangingPunct="1">
              <a:spcBef>
                <a:spcPct val="50000"/>
              </a:spcBef>
              <a:buClr>
                <a:schemeClr val="hlink"/>
              </a:buClr>
            </a:pPr>
            <a:r>
              <a:rPr lang="zh-CN" altLang="en-US" sz="3200" b="1" dirty="0">
                <a:solidFill>
                  <a:srgbClr val="FFFF00"/>
                </a:solidFill>
                <a:latin typeface="黑体" panose="02010609060101010101" pitchFamily="2" charset="-122"/>
                <a:ea typeface="黑体" panose="02010609060101010101" pitchFamily="2" charset="-122"/>
              </a:rPr>
              <a:t>一、</a:t>
            </a:r>
            <a:r>
              <a:rPr lang="zh-CN" sz="3200" b="1" dirty="0">
                <a:solidFill>
                  <a:srgbClr val="FFFF00"/>
                </a:solidFill>
                <a:latin typeface="黑体" panose="02010609060101010101" pitchFamily="2" charset="-122"/>
                <a:ea typeface="黑体" panose="02010609060101010101" pitchFamily="2" charset="-122"/>
              </a:rPr>
              <a:t>红军长征与西安事变</a:t>
            </a:r>
            <a:endParaRPr lang="zh-CN" sz="3200" b="1" dirty="0">
              <a:solidFill>
                <a:srgbClr val="FFFF00"/>
              </a:solidFill>
              <a:latin typeface="黑体" panose="02010609060101010101" pitchFamily="2" charset="-122"/>
              <a:ea typeface="黑体" panose="02010609060101010101" pitchFamily="2" charset="-122"/>
            </a:endParaRPr>
          </a:p>
        </p:txBody>
      </p:sp>
      <p:sp>
        <p:nvSpPr>
          <p:cNvPr id="12" name="文本框 11"/>
          <p:cNvSpPr txBox="1"/>
          <p:nvPr/>
        </p:nvSpPr>
        <p:spPr>
          <a:xfrm>
            <a:off x="656590" y="130302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．原因：</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15" name="文本框 14"/>
          <p:cNvSpPr txBox="1"/>
          <p:nvPr/>
        </p:nvSpPr>
        <p:spPr>
          <a:xfrm>
            <a:off x="266700" y="779780"/>
            <a:ext cx="3056890"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（一）九一八事变</a:t>
            </a:r>
            <a:endParaRPr lang="zh-CN" altLang="en-US" sz="2800" b="1">
              <a:latin typeface="黑体" panose="02010609060101010101" pitchFamily="2" charset="-122"/>
              <a:ea typeface="黑体" panose="02010609060101010101" pitchFamily="2" charset="-122"/>
            </a:endParaRPr>
          </a:p>
        </p:txBody>
      </p:sp>
      <p:sp>
        <p:nvSpPr>
          <p:cNvPr id="2" name="文本框 1"/>
          <p:cNvSpPr txBox="1"/>
          <p:nvPr/>
        </p:nvSpPr>
        <p:spPr>
          <a:xfrm>
            <a:off x="656590" y="2466975"/>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．过程：</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656590" y="4147185"/>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4</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．结果：</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28680" name="Text Box 8"/>
          <p:cNvSpPr txBox="1">
            <a:spLocks noChangeArrowheads="1"/>
          </p:cNvSpPr>
          <p:nvPr/>
        </p:nvSpPr>
        <p:spPr bwMode="auto">
          <a:xfrm>
            <a:off x="2448890" y="1301636"/>
            <a:ext cx="87852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zh-CN" altLang="en-US" sz="2800" b="1" dirty="0">
                <a:solidFill>
                  <a:srgbClr val="000000"/>
                </a:solidFill>
                <a:latin typeface="黑体" panose="02010609060101010101" pitchFamily="2" charset="-122"/>
                <a:ea typeface="黑体" panose="02010609060101010101" pitchFamily="2" charset="-122"/>
              </a:rPr>
              <a:t>（</a:t>
            </a:r>
            <a:r>
              <a:rPr kumimoji="1" lang="en-US" altLang="zh-CN" sz="2800" b="1" dirty="0">
                <a:solidFill>
                  <a:srgbClr val="000000"/>
                </a:solidFill>
                <a:latin typeface="黑体" panose="02010609060101010101" pitchFamily="2" charset="-122"/>
                <a:ea typeface="黑体" panose="02010609060101010101" pitchFamily="2" charset="-122"/>
              </a:rPr>
              <a:t>1</a:t>
            </a:r>
            <a:r>
              <a:rPr kumimoji="1" lang="zh-CN" altLang="en-US" sz="2800" b="1" dirty="0">
                <a:solidFill>
                  <a:srgbClr val="000000"/>
                </a:solidFill>
                <a:latin typeface="黑体" panose="02010609060101010101" pitchFamily="2" charset="-122"/>
                <a:ea typeface="黑体" panose="02010609060101010101" pitchFamily="2" charset="-122"/>
              </a:rPr>
              <a:t>）日本侵华蓄谋已久。</a:t>
            </a:r>
            <a:r>
              <a:rPr kumimoji="1" lang="en-US" altLang="zh-CN" sz="2800" b="1" dirty="0">
                <a:solidFill>
                  <a:srgbClr val="000000"/>
                </a:solidFill>
                <a:latin typeface="黑体" panose="02010609060101010101" pitchFamily="2" charset="-122"/>
                <a:ea typeface="黑体" panose="02010609060101010101" pitchFamily="2" charset="-122"/>
              </a:rPr>
              <a:t>——</a:t>
            </a:r>
            <a:r>
              <a:rPr kumimoji="1" lang="zh-CN" altLang="en-US" sz="2800" b="1" dirty="0">
                <a:solidFill>
                  <a:srgbClr val="000000"/>
                </a:solidFill>
                <a:latin typeface="黑体" panose="02010609060101010101" pitchFamily="2" charset="-122"/>
                <a:ea typeface="黑体" panose="02010609060101010101" pitchFamily="2" charset="-122"/>
              </a:rPr>
              <a:t>根本原因</a:t>
            </a:r>
            <a:endParaRPr kumimoji="1" lang="zh-CN" altLang="en-US" sz="2800" b="1" dirty="0">
              <a:solidFill>
                <a:srgbClr val="000000"/>
              </a:solidFill>
              <a:latin typeface="黑体" panose="02010609060101010101" pitchFamily="2" charset="-122"/>
              <a:ea typeface="黑体" panose="02010609060101010101" pitchFamily="2" charset="-122"/>
            </a:endParaRPr>
          </a:p>
        </p:txBody>
      </p:sp>
      <p:sp>
        <p:nvSpPr>
          <p:cNvPr id="4" name="Text Box 8"/>
          <p:cNvSpPr txBox="1">
            <a:spLocks noChangeArrowheads="1"/>
          </p:cNvSpPr>
          <p:nvPr/>
        </p:nvSpPr>
        <p:spPr bwMode="auto">
          <a:xfrm>
            <a:off x="2448890" y="1825124"/>
            <a:ext cx="8785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zh-CN" altLang="en-US" sz="2800" b="1" dirty="0" smtClean="0">
                <a:solidFill>
                  <a:srgbClr val="000000"/>
                </a:solidFill>
                <a:latin typeface="黑体" panose="02010609060101010101" pitchFamily="2" charset="-122"/>
                <a:ea typeface="黑体" panose="02010609060101010101" pitchFamily="2" charset="-122"/>
              </a:rPr>
              <a:t>（</a:t>
            </a:r>
            <a:r>
              <a:rPr kumimoji="1" lang="en-US" altLang="zh-CN" sz="2800" b="1" dirty="0" smtClean="0">
                <a:solidFill>
                  <a:srgbClr val="000000"/>
                </a:solidFill>
                <a:latin typeface="黑体" panose="02010609060101010101" pitchFamily="2" charset="-122"/>
                <a:ea typeface="黑体" panose="02010609060101010101" pitchFamily="2" charset="-122"/>
              </a:rPr>
              <a:t>2</a:t>
            </a:r>
            <a:r>
              <a:rPr kumimoji="1" lang="zh-CN" altLang="en-US" sz="2800" b="1" dirty="0" smtClean="0">
                <a:solidFill>
                  <a:srgbClr val="000000"/>
                </a:solidFill>
                <a:latin typeface="黑体" panose="02010609060101010101" pitchFamily="2" charset="-122"/>
                <a:ea typeface="黑体" panose="02010609060101010101" pitchFamily="2" charset="-122"/>
              </a:rPr>
              <a:t>）</a:t>
            </a:r>
            <a:r>
              <a:rPr kumimoji="1" lang="zh-CN" altLang="en-US" sz="2800" b="1" dirty="0">
                <a:solidFill>
                  <a:srgbClr val="000000"/>
                </a:solidFill>
                <a:latin typeface="黑体" panose="02010609060101010101" pitchFamily="2" charset="-122"/>
                <a:ea typeface="黑体" panose="02010609060101010101" pitchFamily="2" charset="-122"/>
              </a:rPr>
              <a:t>国民党忙于“围剿”红军；欧美国家无暇东</a:t>
            </a:r>
            <a:r>
              <a:rPr kumimoji="1" lang="zh-CN" altLang="en-US" sz="2800" b="1" dirty="0" smtClean="0">
                <a:solidFill>
                  <a:srgbClr val="000000"/>
                </a:solidFill>
                <a:latin typeface="黑体" panose="02010609060101010101" pitchFamily="2" charset="-122"/>
                <a:ea typeface="黑体" panose="02010609060101010101" pitchFamily="2" charset="-122"/>
              </a:rPr>
              <a:t>顾</a:t>
            </a:r>
            <a:r>
              <a:rPr kumimoji="1" lang="zh-CN" altLang="en-US" sz="2800" b="1" dirty="0">
                <a:solidFill>
                  <a:srgbClr val="000000"/>
                </a:solidFill>
                <a:latin typeface="黑体" panose="02010609060101010101" pitchFamily="2" charset="-122"/>
                <a:ea typeface="黑体" panose="02010609060101010101" pitchFamily="2" charset="-122"/>
              </a:rPr>
              <a:t>。</a:t>
            </a:r>
            <a:endParaRPr kumimoji="1" lang="zh-CN" altLang="en-US" sz="2800" b="1" dirty="0">
              <a:solidFill>
                <a:srgbClr val="000000"/>
              </a:solidFill>
              <a:latin typeface="黑体" panose="02010609060101010101" pitchFamily="2" charset="-122"/>
              <a:ea typeface="黑体" panose="02010609060101010101" pitchFamily="2" charset="-122"/>
            </a:endParaRPr>
          </a:p>
        </p:txBody>
      </p:sp>
      <p:sp>
        <p:nvSpPr>
          <p:cNvPr id="5" name="Text Box 8"/>
          <p:cNvSpPr txBox="1">
            <a:spLocks noChangeArrowheads="1"/>
          </p:cNvSpPr>
          <p:nvPr/>
        </p:nvSpPr>
        <p:spPr bwMode="auto">
          <a:xfrm>
            <a:off x="2560955" y="2348230"/>
            <a:ext cx="902208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en-US" altLang="zh-CN" sz="2800" b="1" dirty="0" smtClean="0">
                <a:solidFill>
                  <a:srgbClr val="000000"/>
                </a:solidFill>
                <a:latin typeface="黑体" panose="02010609060101010101" pitchFamily="2" charset="-122"/>
                <a:ea typeface="黑体" panose="02010609060101010101" pitchFamily="2" charset="-122"/>
              </a:rPr>
              <a:t>1931</a:t>
            </a:r>
            <a:r>
              <a:rPr kumimoji="1" lang="zh-CN" altLang="en-US" sz="2800" b="1" dirty="0" smtClean="0">
                <a:solidFill>
                  <a:srgbClr val="000000"/>
                </a:solidFill>
                <a:latin typeface="黑体" panose="02010609060101010101" pitchFamily="2" charset="-122"/>
                <a:ea typeface="黑体" panose="02010609060101010101" pitchFamily="2" charset="-122"/>
              </a:rPr>
              <a:t>年</a:t>
            </a:r>
            <a:r>
              <a:rPr kumimoji="1" lang="en-US" altLang="zh-CN" sz="2800" b="1" dirty="0">
                <a:solidFill>
                  <a:srgbClr val="000000"/>
                </a:solidFill>
                <a:latin typeface="黑体" panose="02010609060101010101" pitchFamily="2" charset="-122"/>
                <a:ea typeface="黑体" panose="02010609060101010101" pitchFamily="2" charset="-122"/>
              </a:rPr>
              <a:t>9</a:t>
            </a:r>
            <a:r>
              <a:rPr kumimoji="1" lang="zh-CN" altLang="en-US" sz="2800" b="1" dirty="0">
                <a:solidFill>
                  <a:srgbClr val="000000"/>
                </a:solidFill>
                <a:latin typeface="黑体" panose="02010609060101010101" pitchFamily="2" charset="-122"/>
                <a:ea typeface="黑体" panose="02010609060101010101" pitchFamily="2" charset="-122"/>
              </a:rPr>
              <a:t>月</a:t>
            </a:r>
            <a:r>
              <a:rPr kumimoji="1" lang="en-US" altLang="zh-CN" sz="2800" b="1" dirty="0">
                <a:solidFill>
                  <a:srgbClr val="000000"/>
                </a:solidFill>
                <a:latin typeface="黑体" panose="02010609060101010101" pitchFamily="2" charset="-122"/>
                <a:ea typeface="黑体" panose="02010609060101010101" pitchFamily="2" charset="-122"/>
              </a:rPr>
              <a:t>18</a:t>
            </a:r>
            <a:r>
              <a:rPr kumimoji="1" lang="zh-CN" altLang="en-US" sz="2800" b="1" dirty="0">
                <a:solidFill>
                  <a:srgbClr val="000000"/>
                </a:solidFill>
                <a:latin typeface="黑体" panose="02010609060101010101" pitchFamily="2" charset="-122"/>
                <a:ea typeface="黑体" panose="02010609060101010101" pitchFamily="2" charset="-122"/>
              </a:rPr>
              <a:t>日，日军炸毁南满铁路路轨，炮轰北大营，攻占沈阳。</a:t>
            </a:r>
            <a:endParaRPr kumimoji="1" lang="zh-CN" altLang="en-US" sz="2800" b="1" dirty="0">
              <a:solidFill>
                <a:srgbClr val="000000"/>
              </a:solidFill>
              <a:latin typeface="黑体" panose="02010609060101010101" pitchFamily="2" charset="-122"/>
              <a:ea typeface="黑体" panose="02010609060101010101" pitchFamily="2" charset="-122"/>
            </a:endParaRPr>
          </a:p>
        </p:txBody>
      </p:sp>
      <p:sp>
        <p:nvSpPr>
          <p:cNvPr id="6" name="Text Box 8"/>
          <p:cNvSpPr txBox="1">
            <a:spLocks noChangeArrowheads="1"/>
          </p:cNvSpPr>
          <p:nvPr/>
        </p:nvSpPr>
        <p:spPr bwMode="auto">
          <a:xfrm>
            <a:off x="2560972" y="4147347"/>
            <a:ext cx="8785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kumimoji="1" lang="zh-CN" altLang="en-US" sz="2800" b="1" dirty="0" smtClean="0">
                <a:solidFill>
                  <a:srgbClr val="000000"/>
                </a:solidFill>
                <a:latin typeface="黑体" panose="02010609060101010101" pitchFamily="2" charset="-122"/>
                <a:ea typeface="黑体" panose="02010609060101010101" pitchFamily="2" charset="-122"/>
              </a:rPr>
              <a:t>东三省</a:t>
            </a:r>
            <a:r>
              <a:rPr kumimoji="1" lang="zh-CN" altLang="en-US" sz="2800" b="1" dirty="0">
                <a:solidFill>
                  <a:srgbClr val="000000"/>
                </a:solidFill>
                <a:latin typeface="黑体" panose="02010609060101010101" pitchFamily="2" charset="-122"/>
                <a:ea typeface="黑体" panose="02010609060101010101" pitchFamily="2" charset="-122"/>
              </a:rPr>
              <a:t>全部沦陷；伪满洲国的建立</a:t>
            </a:r>
            <a:r>
              <a:rPr kumimoji="1" lang="en-US" altLang="zh-CN" sz="2800" b="1" dirty="0" smtClean="0">
                <a:solidFill>
                  <a:srgbClr val="000000"/>
                </a:solidFill>
                <a:latin typeface="黑体" panose="02010609060101010101" pitchFamily="2" charset="-122"/>
                <a:ea typeface="黑体" panose="02010609060101010101" pitchFamily="2" charset="-122"/>
              </a:rPr>
              <a:t>—</a:t>
            </a:r>
            <a:r>
              <a:rPr kumimoji="1" lang="zh-CN" altLang="en-US" sz="2800" b="1" dirty="0" smtClean="0">
                <a:solidFill>
                  <a:srgbClr val="000000"/>
                </a:solidFill>
                <a:latin typeface="黑体" panose="02010609060101010101" pitchFamily="2" charset="-122"/>
                <a:ea typeface="黑体" panose="02010609060101010101" pitchFamily="2" charset="-122"/>
              </a:rPr>
              <a:t>成为</a:t>
            </a:r>
            <a:r>
              <a:rPr kumimoji="1" lang="zh-CN" altLang="en-US" sz="2800" b="1" dirty="0">
                <a:solidFill>
                  <a:srgbClr val="000000"/>
                </a:solidFill>
                <a:latin typeface="黑体" panose="02010609060101010101" pitchFamily="2" charset="-122"/>
                <a:ea typeface="黑体" panose="02010609060101010101" pitchFamily="2" charset="-122"/>
              </a:rPr>
              <a:t>日本</a:t>
            </a:r>
            <a:r>
              <a:rPr kumimoji="1" lang="zh-CN" altLang="en-US" sz="2800" b="1" dirty="0" smtClean="0">
                <a:solidFill>
                  <a:srgbClr val="000000"/>
                </a:solidFill>
                <a:latin typeface="黑体" panose="02010609060101010101" pitchFamily="2" charset="-122"/>
                <a:ea typeface="黑体" panose="02010609060101010101" pitchFamily="2" charset="-122"/>
              </a:rPr>
              <a:t>殖民地。</a:t>
            </a:r>
            <a:endParaRPr kumimoji="1" lang="zh-CN" altLang="en-US" sz="2800" b="1" dirty="0">
              <a:solidFill>
                <a:srgbClr val="000000"/>
              </a:solidFill>
              <a:latin typeface="黑体" panose="02010609060101010101" pitchFamily="2" charset="-122"/>
              <a:ea typeface="黑体" panose="02010609060101010101" pitchFamily="2" charset="-122"/>
            </a:endParaRPr>
          </a:p>
        </p:txBody>
      </p:sp>
      <p:sp>
        <p:nvSpPr>
          <p:cNvPr id="7" name="文本框 6"/>
          <p:cNvSpPr txBox="1"/>
          <p:nvPr/>
        </p:nvSpPr>
        <p:spPr>
          <a:xfrm>
            <a:off x="656590" y="3420110"/>
            <a:ext cx="358013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．国民政府的政策：</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8" name="文本框 7"/>
          <p:cNvSpPr txBox="1"/>
          <p:nvPr/>
        </p:nvSpPr>
        <p:spPr>
          <a:xfrm>
            <a:off x="656590" y="487426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5</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．影响：</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9" name="文本框 8"/>
          <p:cNvSpPr txBox="1"/>
          <p:nvPr/>
        </p:nvSpPr>
        <p:spPr>
          <a:xfrm>
            <a:off x="4457700" y="3265805"/>
            <a:ext cx="7223125" cy="829945"/>
          </a:xfrm>
          <a:prstGeom prst="rect">
            <a:avLst/>
          </a:prstGeom>
          <a:noFill/>
        </p:spPr>
        <p:txBody>
          <a:bodyPr wrap="square" rtlCol="0" anchor="t">
            <a:spAutoFit/>
          </a:bodyPr>
          <a:p>
            <a:pPr fontAlgn="base">
              <a:spcBef>
                <a:spcPct val="0"/>
              </a:spcBef>
              <a:spcAft>
                <a:spcPct val="0"/>
              </a:spcAft>
            </a:pPr>
            <a:r>
              <a:rPr lang="en-US" altLang="zh-CN" sz="2400" b="1" dirty="0">
                <a:solidFill>
                  <a:srgbClr val="000000"/>
                </a:solidFill>
                <a:ea typeface="黑体" panose="02010609060101010101" pitchFamily="2" charset="-122"/>
                <a:sym typeface="+mn-ea"/>
              </a:rPr>
              <a:t>“</a:t>
            </a:r>
            <a:r>
              <a:rPr lang="zh-CN" altLang="en-US" sz="2400" b="1" dirty="0">
                <a:solidFill>
                  <a:srgbClr val="000000"/>
                </a:solidFill>
                <a:ea typeface="黑体" panose="02010609060101010101" pitchFamily="2" charset="-122"/>
                <a:sym typeface="+mn-ea"/>
              </a:rPr>
              <a:t>沈阳日军行动</a:t>
            </a:r>
            <a:r>
              <a:rPr lang="en-US" altLang="zh-CN" sz="2400" b="1" dirty="0">
                <a:solidFill>
                  <a:srgbClr val="000000"/>
                </a:solidFill>
                <a:ea typeface="黑体" panose="02010609060101010101" pitchFamily="2" charset="-122"/>
                <a:sym typeface="+mn-ea"/>
              </a:rPr>
              <a:t>,</a:t>
            </a:r>
            <a:r>
              <a:rPr lang="zh-CN" altLang="en-US" sz="2400" b="1" dirty="0">
                <a:solidFill>
                  <a:srgbClr val="000000"/>
                </a:solidFill>
                <a:ea typeface="黑体" panose="02010609060101010101" pitchFamily="2" charset="-122"/>
                <a:sym typeface="+mn-ea"/>
              </a:rPr>
              <a:t>可作为地方事件，望力避冲突</a:t>
            </a:r>
            <a:r>
              <a:rPr lang="en-US" altLang="zh-CN" sz="2400" b="1" dirty="0">
                <a:solidFill>
                  <a:srgbClr val="000000"/>
                </a:solidFill>
                <a:ea typeface="黑体" panose="02010609060101010101" pitchFamily="2" charset="-122"/>
                <a:sym typeface="+mn-ea"/>
              </a:rPr>
              <a:t>,</a:t>
            </a:r>
            <a:r>
              <a:rPr lang="zh-CN" altLang="en-US" sz="2400" b="1" dirty="0">
                <a:solidFill>
                  <a:srgbClr val="000000"/>
                </a:solidFill>
                <a:ea typeface="黑体" panose="02010609060101010101" pitchFamily="2" charset="-122"/>
                <a:sym typeface="+mn-ea"/>
              </a:rPr>
              <a:t>以免事态扩。”                       </a:t>
            </a:r>
            <a:r>
              <a:rPr lang="en-US" altLang="zh-CN" sz="2400" b="1" dirty="0" smtClean="0">
                <a:solidFill>
                  <a:srgbClr val="000000"/>
                </a:solidFill>
                <a:ea typeface="黑体" panose="02010609060101010101" pitchFamily="2" charset="-122"/>
                <a:sym typeface="+mn-ea"/>
              </a:rPr>
              <a:t> </a:t>
            </a:r>
            <a:r>
              <a:rPr lang="en-US" altLang="zh-CN" sz="2400" b="1" dirty="0">
                <a:solidFill>
                  <a:srgbClr val="000000"/>
                </a:solidFill>
                <a:ea typeface="黑体" panose="02010609060101010101" pitchFamily="2" charset="-122"/>
                <a:sym typeface="+mn-ea"/>
              </a:rPr>
              <a:t>——</a:t>
            </a:r>
            <a:r>
              <a:rPr lang="zh-CN" altLang="en-US" sz="2400" b="1" dirty="0">
                <a:solidFill>
                  <a:srgbClr val="000000"/>
                </a:solidFill>
                <a:ea typeface="黑体" panose="02010609060101010101" pitchFamily="2" charset="-122"/>
                <a:sym typeface="+mn-ea"/>
              </a:rPr>
              <a:t>蒋介石给张学良的密电</a:t>
            </a:r>
            <a:endParaRPr lang="zh-CN" altLang="en-US" sz="2400" b="1" dirty="0">
              <a:solidFill>
                <a:srgbClr val="000000"/>
              </a:solidFill>
              <a:ea typeface="黑体" panose="02010609060101010101" pitchFamily="2" charset="-122"/>
              <a:sym typeface="+mn-ea"/>
            </a:endParaRPr>
          </a:p>
        </p:txBody>
      </p:sp>
      <p:sp>
        <p:nvSpPr>
          <p:cNvPr id="10" name="文本框 9"/>
          <p:cNvSpPr txBox="1"/>
          <p:nvPr/>
        </p:nvSpPr>
        <p:spPr>
          <a:xfrm>
            <a:off x="2658745" y="4874260"/>
            <a:ext cx="8484870" cy="521970"/>
          </a:xfrm>
          <a:prstGeom prst="rect">
            <a:avLst/>
          </a:prstGeom>
          <a:noFill/>
        </p:spPr>
        <p:txBody>
          <a:bodyPr wrap="square" rtlCol="0" anchor="t">
            <a:spAutoFit/>
          </a:bodyPr>
          <a:p>
            <a:r>
              <a:rPr lang="zh-CN" altLang="en-US" sz="2800" b="1" noProof="0" dirty="0">
                <a:ln w="1905"/>
                <a:solidFill>
                  <a:srgbClr val="FF0000"/>
                </a:solidFill>
                <a:effectLst>
                  <a:innerShdw blurRad="69850" dist="43180" dir="5400000">
                    <a:srgbClr val="000000">
                      <a:alpha val="65000"/>
                    </a:srgbClr>
                  </a:innerShdw>
                </a:effectLst>
                <a:uLnTx/>
                <a:uFillTx/>
                <a:latin typeface="黑体" panose="02010609060101010101" pitchFamily="2" charset="-122"/>
                <a:ea typeface="黑体" panose="02010609060101010101" pitchFamily="2" charset="-122"/>
                <a:sym typeface="+mn-ea"/>
              </a:rPr>
              <a:t>抗日战争爆发，中国由此开始了</a:t>
            </a:r>
            <a:r>
              <a:rPr lang="en-US" altLang="zh-CN" sz="2800" b="1" noProof="0" dirty="0">
                <a:ln w="1905"/>
                <a:solidFill>
                  <a:srgbClr val="FF0000"/>
                </a:solidFill>
                <a:effectLst>
                  <a:innerShdw blurRad="69850" dist="43180" dir="5400000">
                    <a:srgbClr val="000000">
                      <a:alpha val="65000"/>
                    </a:srgbClr>
                  </a:innerShdw>
                </a:effectLst>
                <a:uLnTx/>
                <a:uFillTx/>
                <a:latin typeface="黑体" panose="02010609060101010101" pitchFamily="2" charset="-122"/>
                <a:ea typeface="黑体" panose="02010609060101010101" pitchFamily="2" charset="-122"/>
                <a:sym typeface="+mn-ea"/>
              </a:rPr>
              <a:t>14</a:t>
            </a:r>
            <a:r>
              <a:rPr lang="zh-CN" altLang="en-US" sz="2800" b="1" noProof="0" dirty="0">
                <a:ln w="1905"/>
                <a:solidFill>
                  <a:srgbClr val="FF0000"/>
                </a:solidFill>
                <a:effectLst>
                  <a:innerShdw blurRad="69850" dist="43180" dir="5400000">
                    <a:srgbClr val="000000">
                      <a:alpha val="65000"/>
                    </a:srgbClr>
                  </a:innerShdw>
                </a:effectLst>
                <a:uLnTx/>
                <a:uFillTx/>
                <a:latin typeface="黑体" panose="02010609060101010101" pitchFamily="2" charset="-122"/>
                <a:ea typeface="黑体" panose="02010609060101010101" pitchFamily="2" charset="-122"/>
                <a:sym typeface="+mn-ea"/>
              </a:rPr>
              <a:t>年的艰苦抗战。</a:t>
            </a:r>
            <a:endParaRPr lang="zh-CN" altLang="en-US" sz="2800" b="1" noProof="0" dirty="0">
              <a:ln w="1905"/>
              <a:solidFill>
                <a:srgbClr val="FF0000"/>
              </a:solidFill>
              <a:effectLst>
                <a:innerShdw blurRad="69850" dist="43180" dir="5400000">
                  <a:srgbClr val="000000">
                    <a:alpha val="65000"/>
                  </a:srgbClr>
                </a:innerShdw>
              </a:effectLst>
              <a:uLnTx/>
              <a:uFillTx/>
              <a:latin typeface="黑体" panose="02010609060101010101" pitchFamily="2" charset="-122"/>
              <a:ea typeface="黑体" panose="02010609060101010101" pitchFamily="2" charset="-122"/>
              <a:sym typeface="+mn-ea"/>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slide(fromLeft)">
                                      <p:cBhvr>
                                        <p:cTn id="7" dur="500"/>
                                        <p:tgtEl>
                                          <p:spTgt spid="286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bldLvl="0" animBg="1" autoUpdateAnimBg="0"/>
      <p:bldP spid="4" grpId="0" bldLvl="0" animBg="1" autoUpdateAnimBg="0"/>
      <p:bldP spid="5" grpId="0" bldLvl="0" animBg="1" autoUpdateAnimBg="0"/>
      <p:bldP spid="6" grpId="0" bldLvl="0" animBg="1" autoUpdateAnimBg="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132080" y="132080"/>
            <a:ext cx="3056890"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（二）红军长征</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473075" y="65405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．原因：</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473075" y="1176020"/>
            <a:ext cx="11210290" cy="491490"/>
          </a:xfrm>
          <a:prstGeom prst="rect">
            <a:avLst/>
          </a:prstGeom>
          <a:noFill/>
        </p:spPr>
        <p:txBody>
          <a:bodyPr wrap="square" rtlCol="0" anchor="t">
            <a:spAutoFit/>
          </a:bodyPr>
          <a:p>
            <a:pPr marR="0" defTabSz="914400">
              <a:spcBef>
                <a:spcPts val="0"/>
              </a:spcBef>
              <a:buClrTx/>
              <a:buSzTx/>
              <a:buFontTx/>
              <a:buNone/>
              <a:defRPr/>
            </a:pPr>
            <a:r>
              <a:rPr lang="zh-CN" altLang="en-US" sz="2600" b="1" noProof="0" dirty="0">
                <a:effectLst>
                  <a:outerShdw blurRad="38100" dist="38100" dir="2700000" algn="tl">
                    <a:srgbClr val="C0C0C0"/>
                  </a:outerShdw>
                </a:effectLst>
                <a:latin typeface="Arial" panose="020B0604020202020204" pitchFamily="34" charset="0"/>
                <a:ea typeface="黑体" panose="02010609060101010101" pitchFamily="2" charset="-122"/>
                <a:sym typeface="+mn-ea"/>
              </a:rPr>
              <a:t>⑴</a:t>
            </a:r>
            <a:r>
              <a:rPr lang="zh-CN" altLang="en-US"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根本：</a:t>
            </a:r>
            <a:r>
              <a:rPr lang="zh-CN" altLang="en-US" sz="2600" b="1" noProof="0" dirty="0">
                <a:effectLst>
                  <a:outerShdw blurRad="38100" dist="38100" dir="2700000" algn="tl">
                    <a:srgbClr val="C0C0C0"/>
                  </a:outerShdw>
                </a:effectLst>
                <a:latin typeface="Arial" panose="020B0604020202020204" pitchFamily="34" charset="0"/>
                <a:ea typeface="黑体" panose="02010609060101010101" pitchFamily="2" charset="-122"/>
                <a:sym typeface="+mn-ea"/>
              </a:rPr>
              <a:t>王明“左”倾错误的领导；⑵</a:t>
            </a:r>
            <a:r>
              <a:rPr lang="zh-CN" altLang="en-US"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直接</a:t>
            </a:r>
            <a:r>
              <a:rPr lang="zh-CN" altLang="en-US" sz="2600" b="1" noProof="0" dirty="0">
                <a:effectLst>
                  <a:outerShdw blurRad="38100" dist="38100" dir="2700000" algn="tl">
                    <a:srgbClr val="C0C0C0"/>
                  </a:outerShdw>
                </a:effectLst>
                <a:latin typeface="Arial" panose="020B0604020202020204" pitchFamily="34" charset="0"/>
                <a:ea typeface="黑体" panose="02010609060101010101" pitchFamily="2" charset="-122"/>
                <a:sym typeface="+mn-ea"/>
              </a:rPr>
              <a:t>：第五次反“围剿”失败。</a:t>
            </a:r>
            <a:endParaRPr lang="zh-CN" altLang="en-US" sz="2600"/>
          </a:p>
        </p:txBody>
      </p:sp>
      <p:sp>
        <p:nvSpPr>
          <p:cNvPr id="3" name="文本框 2"/>
          <p:cNvSpPr txBox="1"/>
          <p:nvPr/>
        </p:nvSpPr>
        <p:spPr>
          <a:xfrm>
            <a:off x="473075" y="166751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．经过：</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4" name="文本框 3"/>
          <p:cNvSpPr txBox="1"/>
          <p:nvPr/>
        </p:nvSpPr>
        <p:spPr>
          <a:xfrm>
            <a:off x="661670" y="2189480"/>
            <a:ext cx="8933180" cy="1291590"/>
          </a:xfrm>
          <a:prstGeom prst="rect">
            <a:avLst/>
          </a:prstGeom>
          <a:noFill/>
        </p:spPr>
        <p:txBody>
          <a:bodyPr wrap="none" rtlCol="0" anchor="t">
            <a:spAutoFit/>
          </a:bodyPr>
          <a:p>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①</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1934</a:t>
            </a:r>
            <a:r>
              <a:rPr lang="en-US" altLang="zh-CN" sz="2600" b="1" noProof="0" dirty="0">
                <a:effectLst>
                  <a:outerShdw blurRad="38100" dist="38100" dir="2700000" algn="tl">
                    <a:srgbClr val="C0C0C0"/>
                  </a:outerShdw>
                </a:effectLst>
                <a:latin typeface="Arial" panose="020B0604020202020204"/>
                <a:ea typeface="黑体" panose="02010609060101010101" pitchFamily="2" charset="-122"/>
                <a:sym typeface="+mn-ea"/>
              </a:rPr>
              <a:t>·</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10</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：红军主力撤离南方革命根据地，开始北上长征。</a:t>
            </a:r>
            <a:b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b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②</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1935</a:t>
            </a:r>
            <a:r>
              <a:rPr lang="en-US" altLang="zh-CN" sz="2600" b="1" noProof="0" dirty="0">
                <a:effectLst>
                  <a:outerShdw blurRad="38100" dist="38100" dir="2700000" algn="tl">
                    <a:srgbClr val="C0C0C0"/>
                  </a:outerShdw>
                </a:effectLst>
                <a:latin typeface="Arial" panose="020B0604020202020204"/>
                <a:ea typeface="黑体" panose="02010609060101010101" pitchFamily="2" charset="-122"/>
                <a:sym typeface="+mn-ea"/>
              </a:rPr>
              <a:t>·</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r>
              <a:rPr lang="zh-CN" altLang="en-US"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遵义会议</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召开</a:t>
            </a:r>
            <a:b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br>
            <a:endParaRPr lang="zh-CN" altLang="en-US" sz="2600"/>
          </a:p>
        </p:txBody>
      </p:sp>
      <p:sp>
        <p:nvSpPr>
          <p:cNvPr id="6" name="文本框 5"/>
          <p:cNvSpPr txBox="1"/>
          <p:nvPr/>
        </p:nvSpPr>
        <p:spPr>
          <a:xfrm>
            <a:off x="1040765" y="3042285"/>
            <a:ext cx="1022985" cy="521970"/>
          </a:xfrm>
          <a:prstGeom prst="rect">
            <a:avLst/>
          </a:prstGeom>
          <a:gradFill>
            <a:gsLst>
              <a:gs pos="98000">
                <a:srgbClr val="FECF40"/>
              </a:gs>
              <a:gs pos="100000">
                <a:srgbClr val="846C21"/>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性质</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7" name="文本框 6"/>
          <p:cNvSpPr txBox="1"/>
          <p:nvPr/>
        </p:nvSpPr>
        <p:spPr>
          <a:xfrm>
            <a:off x="1040765" y="3749040"/>
            <a:ext cx="1022985" cy="521970"/>
          </a:xfrm>
          <a:prstGeom prst="rect">
            <a:avLst/>
          </a:prstGeom>
          <a:gradFill>
            <a:gsLst>
              <a:gs pos="98000">
                <a:srgbClr val="FECF40"/>
              </a:gs>
              <a:gs pos="100000">
                <a:srgbClr val="846C21"/>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内容</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8" name="文本框 7"/>
          <p:cNvSpPr txBox="1"/>
          <p:nvPr/>
        </p:nvSpPr>
        <p:spPr>
          <a:xfrm>
            <a:off x="1040765" y="4496435"/>
            <a:ext cx="1022985" cy="521970"/>
          </a:xfrm>
          <a:prstGeom prst="rect">
            <a:avLst/>
          </a:prstGeom>
          <a:gradFill>
            <a:gsLst>
              <a:gs pos="98000">
                <a:srgbClr val="FECF40"/>
              </a:gs>
              <a:gs pos="100000">
                <a:srgbClr val="846C21"/>
              </a:gs>
            </a:gsLst>
            <a:lin ang="4200000" scaled="0"/>
          </a:gradFill>
          <a:ln w="12700" cmpd="sng">
            <a:solidFill>
              <a:srgbClr val="FFFF00"/>
            </a:solidFill>
            <a:prstDash val="solid"/>
          </a:ln>
        </p:spPr>
        <p:txBody>
          <a:bodyPr wrap="square" rtlCol="0" anchor="t">
            <a:spAutoFit/>
          </a:bodyPr>
          <a:p>
            <a:pPr marR="0" defTabSz="914400" eaLnBrk="1" hangingPunct="1">
              <a:buClrTx/>
              <a:buSzTx/>
              <a:buFontTx/>
              <a:buNone/>
              <a:defRPr/>
            </a:pPr>
            <a:r>
              <a:rPr lang="zh-CN" altLang="en-US" sz="26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意义</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9" name="文本框 8"/>
          <p:cNvSpPr txBox="1"/>
          <p:nvPr/>
        </p:nvSpPr>
        <p:spPr>
          <a:xfrm>
            <a:off x="2063750" y="3072765"/>
            <a:ext cx="4884420" cy="491490"/>
          </a:xfrm>
          <a:prstGeom prst="rect">
            <a:avLst/>
          </a:prstGeom>
          <a:noFill/>
        </p:spPr>
        <p:txBody>
          <a:bodyPr wrap="square" rtlCol="0">
            <a:spAutoFit/>
          </a:bodyPr>
          <a:p>
            <a:r>
              <a:rPr lang="zh-CN" altLang="en-US" sz="2600" b="1">
                <a:latin typeface="黑体" panose="02010609060101010101" pitchFamily="2" charset="-122"/>
                <a:ea typeface="黑体" panose="02010609060101010101" pitchFamily="2" charset="-122"/>
              </a:rPr>
              <a:t>政治局扩大会议</a:t>
            </a:r>
            <a:endParaRPr lang="zh-CN" altLang="en-US" sz="2600" b="1">
              <a:latin typeface="黑体" panose="02010609060101010101" pitchFamily="2" charset="-122"/>
              <a:ea typeface="黑体" panose="02010609060101010101" pitchFamily="2" charset="-122"/>
            </a:endParaRPr>
          </a:p>
        </p:txBody>
      </p:sp>
      <p:sp>
        <p:nvSpPr>
          <p:cNvPr id="11" name="文本框 10"/>
          <p:cNvSpPr txBox="1"/>
          <p:nvPr/>
        </p:nvSpPr>
        <p:spPr>
          <a:xfrm>
            <a:off x="2063750" y="3604895"/>
            <a:ext cx="9357995" cy="891540"/>
          </a:xfrm>
          <a:prstGeom prst="rect">
            <a:avLst/>
          </a:prstGeom>
          <a:noFill/>
        </p:spPr>
        <p:txBody>
          <a:bodyPr wrap="square" rtlCol="0" anchor="t">
            <a:spAutoFit/>
          </a:bodyPr>
          <a:p>
            <a:pPr eaLnBrk="1" fontAlgn="base" hangingPunct="1">
              <a:spcBef>
                <a:spcPct val="0"/>
              </a:spcBef>
              <a:spcAft>
                <a:spcPct val="0"/>
              </a:spcAft>
            </a:pPr>
            <a:r>
              <a:rPr kumimoji="1" lang="zh-CN" altLang="en-US" sz="2600" b="1" dirty="0">
                <a:solidFill>
                  <a:srgbClr val="000000"/>
                </a:solidFill>
                <a:latin typeface="黑体" panose="02010609060101010101" pitchFamily="2" charset="-122"/>
                <a:ea typeface="黑体" panose="02010609060101010101" pitchFamily="2" charset="-122"/>
                <a:sym typeface="+mn-ea"/>
              </a:rPr>
              <a:t>纠正了错误的军事路线；改组中央领导机构；确立了以</a:t>
            </a:r>
            <a:r>
              <a:rPr kumimoji="1" lang="zh-CN" altLang="en-US" sz="2600" b="1" dirty="0">
                <a:solidFill>
                  <a:srgbClr val="FF0000"/>
                </a:solidFill>
                <a:latin typeface="黑体" panose="02010609060101010101" pitchFamily="2" charset="-122"/>
                <a:ea typeface="黑体" panose="02010609060101010101" pitchFamily="2" charset="-122"/>
                <a:sym typeface="+mn-ea"/>
              </a:rPr>
              <a:t>毛泽东</a:t>
            </a:r>
            <a:r>
              <a:rPr kumimoji="1" lang="zh-CN" altLang="en-US" sz="2600" b="1" dirty="0">
                <a:solidFill>
                  <a:srgbClr val="000000"/>
                </a:solidFill>
                <a:latin typeface="黑体" panose="02010609060101010101" pitchFamily="2" charset="-122"/>
                <a:ea typeface="黑体" panose="02010609060101010101" pitchFamily="2" charset="-122"/>
                <a:sym typeface="+mn-ea"/>
              </a:rPr>
              <a:t>为代表的党中央的正确领导</a:t>
            </a:r>
            <a:r>
              <a:rPr kumimoji="1" lang="zh-CN" altLang="en-US" sz="2600" b="1" dirty="0" smtClean="0">
                <a:solidFill>
                  <a:srgbClr val="000000"/>
                </a:solidFill>
                <a:latin typeface="黑体" panose="02010609060101010101" pitchFamily="2" charset="-122"/>
                <a:ea typeface="黑体" panose="02010609060101010101" pitchFamily="2" charset="-122"/>
                <a:sym typeface="+mn-ea"/>
              </a:rPr>
              <a:t>。</a:t>
            </a:r>
            <a:endParaRPr lang="zh-CN" altLang="en-US" sz="2600">
              <a:latin typeface="黑体" panose="02010609060101010101" pitchFamily="2" charset="-122"/>
              <a:ea typeface="黑体" panose="02010609060101010101" pitchFamily="2" charset="-122"/>
            </a:endParaRPr>
          </a:p>
        </p:txBody>
      </p:sp>
      <p:sp>
        <p:nvSpPr>
          <p:cNvPr id="14" name="文本框 13"/>
          <p:cNvSpPr txBox="1"/>
          <p:nvPr/>
        </p:nvSpPr>
        <p:spPr>
          <a:xfrm>
            <a:off x="2063750" y="4496435"/>
            <a:ext cx="8951595" cy="891540"/>
          </a:xfrm>
          <a:prstGeom prst="rect">
            <a:avLst/>
          </a:prstGeom>
          <a:noFill/>
        </p:spPr>
        <p:txBody>
          <a:bodyPr wrap="square" rtlCol="0" anchor="t">
            <a:spAutoFit/>
          </a:bodyPr>
          <a:p>
            <a:pPr eaLnBrk="1" fontAlgn="base" hangingPunct="1">
              <a:spcBef>
                <a:spcPct val="0"/>
              </a:spcBef>
              <a:spcAft>
                <a:spcPct val="0"/>
              </a:spcAft>
            </a:pPr>
            <a:r>
              <a:rPr kumimoji="1" lang="zh-CN" altLang="en-US" sz="2600" b="1" dirty="0">
                <a:solidFill>
                  <a:srgbClr val="000000"/>
                </a:solidFill>
                <a:latin typeface="黑体" panose="02010609060101010101" pitchFamily="2" charset="-122"/>
                <a:ea typeface="黑体" panose="02010609060101010101" pitchFamily="2" charset="-122"/>
                <a:sym typeface="+mn-ea"/>
              </a:rPr>
              <a:t>扭转了长征初期被动挨打的局面，革命形势</a:t>
            </a:r>
            <a:r>
              <a:rPr kumimoji="1" lang="zh-CN" altLang="en-US" sz="2600" b="1" dirty="0">
                <a:solidFill>
                  <a:srgbClr val="FF0000"/>
                </a:solidFill>
                <a:latin typeface="黑体" panose="02010609060101010101" pitchFamily="2" charset="-122"/>
                <a:ea typeface="黑体" panose="02010609060101010101" pitchFamily="2" charset="-122"/>
                <a:sym typeface="+mn-ea"/>
              </a:rPr>
              <a:t>开始转危为安；标志着</a:t>
            </a:r>
            <a:r>
              <a:rPr kumimoji="1" lang="zh-CN" altLang="en-US" sz="2600" b="1" dirty="0">
                <a:solidFill>
                  <a:srgbClr val="000000"/>
                </a:solidFill>
                <a:latin typeface="黑体" panose="02010609060101010101" pitchFamily="2" charset="-122"/>
                <a:ea typeface="黑体" panose="02010609060101010101" pitchFamily="2" charset="-122"/>
                <a:sym typeface="+mn-ea"/>
              </a:rPr>
              <a:t>中国共产党</a:t>
            </a:r>
            <a:r>
              <a:rPr kumimoji="1" lang="zh-CN" altLang="en-US" sz="2600" b="1" dirty="0">
                <a:solidFill>
                  <a:srgbClr val="FF0000"/>
                </a:solidFill>
                <a:latin typeface="黑体" panose="02010609060101010101" pitchFamily="2" charset="-122"/>
                <a:ea typeface="黑体" panose="02010609060101010101" pitchFamily="2" charset="-122"/>
                <a:sym typeface="+mn-ea"/>
              </a:rPr>
              <a:t>由幼稚走向成熟</a:t>
            </a:r>
            <a:r>
              <a:rPr kumimoji="1" lang="zh-CN" altLang="en-US" sz="2600" b="1" dirty="0">
                <a:solidFill>
                  <a:srgbClr val="000000"/>
                </a:solidFill>
                <a:latin typeface="黑体" panose="02010609060101010101" pitchFamily="2" charset="-122"/>
                <a:ea typeface="黑体" panose="02010609060101010101" pitchFamily="2" charset="-122"/>
                <a:sym typeface="+mn-ea"/>
              </a:rPr>
              <a:t>。</a:t>
            </a:r>
            <a:endParaRPr lang="zh-CN" altLang="en-US" sz="2600">
              <a:latin typeface="黑体" panose="02010609060101010101" pitchFamily="2" charset="-122"/>
              <a:ea typeface="黑体" panose="02010609060101010101" pitchFamily="2" charset="-122"/>
            </a:endParaRPr>
          </a:p>
        </p:txBody>
      </p:sp>
      <p:sp>
        <p:nvSpPr>
          <p:cNvPr id="16" name="文本框 15"/>
          <p:cNvSpPr txBox="1"/>
          <p:nvPr/>
        </p:nvSpPr>
        <p:spPr>
          <a:xfrm>
            <a:off x="661670" y="5309235"/>
            <a:ext cx="8046720" cy="1291590"/>
          </a:xfrm>
          <a:prstGeom prst="rect">
            <a:avLst/>
          </a:prstGeom>
          <a:noFill/>
        </p:spPr>
        <p:txBody>
          <a:bodyPr wrap="none" rtlCol="0" anchor="t">
            <a:spAutoFit/>
          </a:bodyPr>
          <a:p>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③</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1935</a:t>
            </a:r>
            <a:r>
              <a:rPr lang="en-US" altLang="zh-CN" sz="2600" b="1" noProof="0" dirty="0">
                <a:effectLst>
                  <a:outerShdw blurRad="38100" dist="38100" dir="2700000" algn="tl">
                    <a:srgbClr val="C0C0C0"/>
                  </a:outerShdw>
                </a:effectLst>
                <a:latin typeface="Arial" panose="020B0604020202020204"/>
                <a:ea typeface="黑体" panose="02010609060101010101" pitchFamily="2" charset="-122"/>
                <a:sym typeface="+mn-ea"/>
              </a:rPr>
              <a:t>·</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8</a:t>
            </a:r>
            <a:r>
              <a:rPr lang="en-US" altLang="zh-CN" sz="2600" b="1" noProof="0" dirty="0">
                <a:effectLst>
                  <a:outerShdw blurRad="38100" dist="38100" dir="2700000" algn="tl">
                    <a:srgbClr val="C0C0C0"/>
                  </a:outerShdw>
                </a:effectLst>
                <a:latin typeface="Arial" panose="020B0604020202020204"/>
                <a:ea typeface="黑体" panose="02010609060101010101" pitchFamily="2" charset="-122"/>
                <a:sym typeface="+mn-ea"/>
              </a:rPr>
              <a:t>·</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：华北事变后，发表</a:t>
            </a:r>
            <a:r>
              <a:rPr lang="en-US" altLang="zh-CN"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a:t>
            </a:r>
            <a:r>
              <a:rPr lang="zh-CN" altLang="en-US"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八一宣言</a:t>
            </a:r>
            <a:r>
              <a:rPr lang="en-US" altLang="zh-CN"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（主张）</a:t>
            </a:r>
            <a:b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b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④</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1935</a:t>
            </a:r>
            <a:r>
              <a:rPr lang="en-US" altLang="zh-CN" sz="2600" b="1" noProof="0" dirty="0">
                <a:effectLst>
                  <a:outerShdw blurRad="38100" dist="38100" dir="2700000" algn="tl">
                    <a:srgbClr val="C0C0C0"/>
                  </a:outerShdw>
                </a:effectLst>
                <a:latin typeface="Arial" panose="020B0604020202020204"/>
                <a:ea typeface="黑体" panose="02010609060101010101" pitchFamily="2" charset="-122"/>
                <a:sym typeface="+mn-ea"/>
              </a:rPr>
              <a:t>·</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10</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：中央红军到达陕北</a:t>
            </a:r>
            <a:b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b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⑤</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1936</a:t>
            </a:r>
            <a:r>
              <a:rPr lang="en-US" altLang="zh-CN" sz="2600" b="1" noProof="0" dirty="0">
                <a:effectLst>
                  <a:outerShdw blurRad="38100" dist="38100" dir="2700000" algn="tl">
                    <a:srgbClr val="C0C0C0"/>
                  </a:outerShdw>
                </a:effectLst>
                <a:latin typeface="Arial" panose="020B0604020202020204"/>
                <a:ea typeface="黑体" panose="02010609060101010101" pitchFamily="2" charset="-122"/>
                <a:sym typeface="+mn-ea"/>
              </a:rPr>
              <a:t>·</a:t>
            </a:r>
            <a:r>
              <a:rPr lang="en-US" altLang="zh-CN"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10</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：会宁会师，长征胜利。</a:t>
            </a:r>
            <a:endParaRPr lang="zh-CN" altLang="en-US" sz="260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6" grpId="0" bldLvl="0" animBg="1"/>
      <p:bldP spid="9" grpId="0"/>
      <p:bldP spid="7" grpId="0" bldLvl="0" animBg="1"/>
      <p:bldP spid="11" grpId="0"/>
      <p:bldP spid="8" grpId="0" bldLvl="0" animBg="1"/>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58775" y="34925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．结果：</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4" name="文本框 3"/>
          <p:cNvSpPr txBox="1"/>
          <p:nvPr/>
        </p:nvSpPr>
        <p:spPr>
          <a:xfrm>
            <a:off x="585470" y="871220"/>
            <a:ext cx="11086465" cy="891540"/>
          </a:xfrm>
          <a:prstGeom prst="rect">
            <a:avLst/>
          </a:prstGeom>
          <a:noFill/>
        </p:spPr>
        <p:txBody>
          <a:bodyPr wrap="square" rtlCol="0" anchor="t">
            <a:spAutoFit/>
          </a:bodyPr>
          <a:p>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中共以延安为中心，建立了陕甘宁革命根据地，中国</a:t>
            </a:r>
            <a:r>
              <a:rPr lang="zh-CN" altLang="en-US" sz="2600" b="1" noProof="0" dirty="0">
                <a:solidFill>
                  <a:srgbClr val="FF0000"/>
                </a:solidFill>
                <a:effectLst>
                  <a:outerShdw blurRad="38100" dist="38100" dir="2700000" algn="tl">
                    <a:srgbClr val="C0C0C0"/>
                  </a:outerShdw>
                </a:effectLst>
                <a:latin typeface="Arial" panose="020B0604020202020204" pitchFamily="34" charset="0"/>
                <a:ea typeface="黑体" panose="02010609060101010101" pitchFamily="2" charset="-122"/>
                <a:sym typeface="+mn-ea"/>
              </a:rPr>
              <a:t>革命中心由南方转移到北方</a:t>
            </a:r>
            <a:r>
              <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endParaRPr lang="zh-CN" altLang="en-US" sz="2600" b="1" noProof="0" dirty="0">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5" name="文本框 4"/>
          <p:cNvSpPr txBox="1"/>
          <p:nvPr/>
        </p:nvSpPr>
        <p:spPr>
          <a:xfrm>
            <a:off x="358775" y="176276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4</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．性质：</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9" name="文本框 8"/>
          <p:cNvSpPr txBox="1"/>
          <p:nvPr/>
        </p:nvSpPr>
        <p:spPr>
          <a:xfrm>
            <a:off x="2294255" y="1793240"/>
            <a:ext cx="4884420" cy="491490"/>
          </a:xfrm>
          <a:prstGeom prst="rect">
            <a:avLst/>
          </a:prstGeom>
          <a:noFill/>
        </p:spPr>
        <p:txBody>
          <a:bodyPr wrap="square" rtlCol="0">
            <a:spAutoFit/>
          </a:bodyPr>
          <a:p>
            <a:r>
              <a:rPr lang="zh-CN" altLang="en-US" sz="2600" b="1">
                <a:latin typeface="黑体" panose="02010609060101010101" pitchFamily="2" charset="-122"/>
                <a:ea typeface="黑体" panose="02010609060101010101" pitchFamily="2" charset="-122"/>
              </a:rPr>
              <a:t>战略转移</a:t>
            </a:r>
            <a:endParaRPr lang="zh-CN" altLang="en-US" sz="2600" b="1">
              <a:latin typeface="黑体" panose="02010609060101010101" pitchFamily="2" charset="-122"/>
              <a:ea typeface="黑体" panose="02010609060101010101" pitchFamily="2" charset="-122"/>
            </a:endParaRPr>
          </a:p>
        </p:txBody>
      </p:sp>
      <p:sp>
        <p:nvSpPr>
          <p:cNvPr id="6" name="文本框 5"/>
          <p:cNvSpPr txBox="1"/>
          <p:nvPr/>
        </p:nvSpPr>
        <p:spPr>
          <a:xfrm>
            <a:off x="2294255" y="5494655"/>
            <a:ext cx="7489190" cy="491490"/>
          </a:xfrm>
          <a:prstGeom prst="rect">
            <a:avLst/>
          </a:prstGeom>
          <a:noFill/>
        </p:spPr>
        <p:txBody>
          <a:bodyPr wrap="none" rtlCol="0" anchor="t">
            <a:spAutoFit/>
          </a:bodyPr>
          <a:p>
            <a:pPr marR="0" algn="l" defTabSz="914400">
              <a:spcBef>
                <a:spcPct val="50000"/>
              </a:spcBef>
              <a:buNone/>
            </a:pPr>
            <a:r>
              <a:rPr lang="zh-CN" altLang="en-US" sz="2600" b="1">
                <a:latin typeface="黑体" panose="02010609060101010101" pitchFamily="2" charset="-122"/>
                <a:ea typeface="黑体" panose="02010609060101010101" pitchFamily="2" charset="-122"/>
                <a:sym typeface="+mn-ea"/>
              </a:rPr>
              <a:t>粉碎了国民党军队的“围剿”，中国革命转危为安</a:t>
            </a:r>
            <a:endParaRPr lang="zh-CN" altLang="en-US" sz="2600" b="1">
              <a:latin typeface="黑体" panose="02010609060101010101" pitchFamily="2" charset="-122"/>
              <a:ea typeface="黑体" panose="02010609060101010101" pitchFamily="2" charset="-122"/>
            </a:endParaRPr>
          </a:p>
        </p:txBody>
      </p:sp>
      <p:sp>
        <p:nvSpPr>
          <p:cNvPr id="7" name="文本框 6"/>
          <p:cNvSpPr txBox="1"/>
          <p:nvPr/>
        </p:nvSpPr>
        <p:spPr>
          <a:xfrm>
            <a:off x="358775" y="5464175"/>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5</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．意义：</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pic>
        <p:nvPicPr>
          <p:cNvPr id="8" name="图片 7"/>
          <p:cNvPicPr>
            <a:picLocks noChangeAspect="1"/>
          </p:cNvPicPr>
          <p:nvPr/>
        </p:nvPicPr>
        <p:blipFill>
          <a:blip r:embed="rId1"/>
          <a:srcRect l="16823" t="19358" r="33575" b="19847"/>
          <a:stretch>
            <a:fillRect/>
          </a:stretch>
        </p:blipFill>
        <p:spPr>
          <a:xfrm>
            <a:off x="4308475" y="1400810"/>
            <a:ext cx="5709920" cy="4063365"/>
          </a:xfrm>
          <a:prstGeom prst="rect">
            <a:avLst/>
          </a:prstGeom>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9" grpId="0"/>
      <p:bldP spid="7"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132080" y="132080"/>
            <a:ext cx="3056890"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（三）西安事变</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473075" y="65405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．原因：</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3" name="文本框 2"/>
          <p:cNvSpPr txBox="1"/>
          <p:nvPr/>
        </p:nvSpPr>
        <p:spPr>
          <a:xfrm>
            <a:off x="473075" y="166751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．爆发：</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4" name="文本框 3"/>
          <p:cNvSpPr txBox="1"/>
          <p:nvPr/>
        </p:nvSpPr>
        <p:spPr>
          <a:xfrm>
            <a:off x="473075" y="386334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4</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．意义：</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9" name="文本框 8"/>
          <p:cNvSpPr txBox="1"/>
          <p:nvPr/>
        </p:nvSpPr>
        <p:spPr>
          <a:xfrm>
            <a:off x="615950" y="1176020"/>
            <a:ext cx="10710545" cy="491490"/>
          </a:xfrm>
          <a:prstGeom prst="rect">
            <a:avLst/>
          </a:prstGeom>
          <a:noFill/>
        </p:spPr>
        <p:txBody>
          <a:bodyPr wrap="square" rtlCol="0">
            <a:spAutoFit/>
          </a:bodyPr>
          <a:p>
            <a:r>
              <a:rPr lang="zh-CN" altLang="en-US" sz="2600" b="1">
                <a:latin typeface="黑体" panose="02010609060101010101" pitchFamily="2" charset="-122"/>
                <a:ea typeface="黑体" panose="02010609060101010101" pitchFamily="2" charset="-122"/>
              </a:rPr>
              <a:t>日本加紧侵略中国，民族危机加深（</a:t>
            </a:r>
            <a:r>
              <a:rPr lang="zh-CN" altLang="en-US" sz="2600" b="1" u="sng">
                <a:solidFill>
                  <a:srgbClr val="FF0000"/>
                </a:solidFill>
                <a:latin typeface="黑体" panose="02010609060101010101" pitchFamily="2" charset="-122"/>
                <a:ea typeface="黑体" panose="02010609060101010101" pitchFamily="2" charset="-122"/>
              </a:rPr>
              <a:t>根本</a:t>
            </a:r>
            <a:r>
              <a:rPr lang="zh-CN" altLang="en-US" sz="2600" b="1">
                <a:latin typeface="黑体" panose="02010609060101010101" pitchFamily="2" charset="-122"/>
                <a:ea typeface="黑体" panose="02010609060101010101" pitchFamily="2" charset="-122"/>
              </a:rPr>
              <a:t>），国民党内部发生分化。</a:t>
            </a:r>
            <a:endParaRPr lang="zh-CN" altLang="en-US" sz="2600" b="1">
              <a:latin typeface="黑体" panose="02010609060101010101" pitchFamily="2" charset="-122"/>
              <a:ea typeface="黑体" panose="02010609060101010101" pitchFamily="2" charset="-122"/>
            </a:endParaRPr>
          </a:p>
        </p:txBody>
      </p:sp>
      <p:sp>
        <p:nvSpPr>
          <p:cNvPr id="6" name="文本框 5"/>
          <p:cNvSpPr txBox="1"/>
          <p:nvPr/>
        </p:nvSpPr>
        <p:spPr>
          <a:xfrm>
            <a:off x="615950" y="2275840"/>
            <a:ext cx="10951845" cy="891540"/>
          </a:xfrm>
          <a:prstGeom prst="rect">
            <a:avLst/>
          </a:prstGeom>
          <a:noFill/>
        </p:spPr>
        <p:txBody>
          <a:bodyPr wrap="square" rtlCol="0" anchor="t">
            <a:spAutoFit/>
          </a:bodyPr>
          <a:p>
            <a:r>
              <a:rPr kumimoji="1" lang="en-US" altLang="zh-CN" sz="2600" b="1" dirty="0" smtClean="0">
                <a:solidFill>
                  <a:srgbClr val="000000"/>
                </a:solidFill>
                <a:latin typeface="黑体" panose="02010609060101010101" pitchFamily="2" charset="-122"/>
                <a:ea typeface="黑体" panose="02010609060101010101" pitchFamily="2" charset="-122"/>
                <a:sym typeface="+mn-ea"/>
              </a:rPr>
              <a:t>1936</a:t>
            </a:r>
            <a:r>
              <a:rPr kumimoji="1" lang="zh-CN" altLang="en-US" sz="2600" b="1" dirty="0" smtClean="0">
                <a:solidFill>
                  <a:srgbClr val="000000"/>
                </a:solidFill>
                <a:latin typeface="黑体" panose="02010609060101010101" pitchFamily="2" charset="-122"/>
                <a:ea typeface="黑体" panose="02010609060101010101" pitchFamily="2" charset="-122"/>
                <a:sym typeface="+mn-ea"/>
              </a:rPr>
              <a:t>年</a:t>
            </a:r>
            <a:r>
              <a:rPr kumimoji="1" lang="en-US" altLang="zh-CN" sz="2600" b="1" dirty="0" smtClean="0">
                <a:solidFill>
                  <a:srgbClr val="000000"/>
                </a:solidFill>
                <a:latin typeface="黑体" panose="02010609060101010101" pitchFamily="2" charset="-122"/>
                <a:ea typeface="黑体" panose="02010609060101010101" pitchFamily="2" charset="-122"/>
                <a:sym typeface="+mn-ea"/>
              </a:rPr>
              <a:t>12</a:t>
            </a:r>
            <a:r>
              <a:rPr kumimoji="1" lang="zh-CN" altLang="en-US" sz="2600" b="1" dirty="0" smtClean="0">
                <a:solidFill>
                  <a:srgbClr val="000000"/>
                </a:solidFill>
                <a:latin typeface="黑体" panose="02010609060101010101" pitchFamily="2" charset="-122"/>
                <a:ea typeface="黑体" panose="02010609060101010101" pitchFamily="2" charset="-122"/>
                <a:sym typeface="+mn-ea"/>
              </a:rPr>
              <a:t>月</a:t>
            </a:r>
            <a:r>
              <a:rPr kumimoji="1" lang="en-US" altLang="zh-CN" sz="2600" b="1" dirty="0" smtClean="0">
                <a:solidFill>
                  <a:srgbClr val="000000"/>
                </a:solidFill>
                <a:latin typeface="黑体" panose="02010609060101010101" pitchFamily="2" charset="-122"/>
                <a:ea typeface="黑体" panose="02010609060101010101" pitchFamily="2" charset="-122"/>
                <a:sym typeface="+mn-ea"/>
              </a:rPr>
              <a:t>12</a:t>
            </a:r>
            <a:r>
              <a:rPr kumimoji="1" lang="zh-CN" altLang="en-US" sz="2600" b="1" dirty="0" smtClean="0">
                <a:solidFill>
                  <a:srgbClr val="000000"/>
                </a:solidFill>
                <a:latin typeface="黑体" panose="02010609060101010101" pitchFamily="2" charset="-122"/>
                <a:ea typeface="黑体" panose="02010609060101010101" pitchFamily="2" charset="-122"/>
                <a:sym typeface="+mn-ea"/>
              </a:rPr>
              <a:t>日，张学良、杨虎城扣留蒋介石，通电全国，呼吁</a:t>
            </a:r>
            <a:r>
              <a:rPr kumimoji="1" lang="zh-CN" altLang="en-US" sz="2600" b="1" dirty="0" smtClean="0">
                <a:solidFill>
                  <a:srgbClr val="FF0000"/>
                </a:solidFill>
                <a:latin typeface="黑体" panose="02010609060101010101" pitchFamily="2" charset="-122"/>
                <a:ea typeface="黑体" panose="02010609060101010101" pitchFamily="2" charset="-122"/>
                <a:sym typeface="+mn-ea"/>
              </a:rPr>
              <a:t>停止内战，</a:t>
            </a:r>
            <a:r>
              <a:rPr kumimoji="1" lang="zh-CN" altLang="en-US" sz="2600" b="1" dirty="0">
                <a:solidFill>
                  <a:srgbClr val="FF0000"/>
                </a:solidFill>
                <a:latin typeface="黑体" panose="02010609060101010101" pitchFamily="2" charset="-122"/>
                <a:ea typeface="黑体" panose="02010609060101010101" pitchFamily="2" charset="-122"/>
                <a:sym typeface="+mn-ea"/>
              </a:rPr>
              <a:t>一致</a:t>
            </a:r>
            <a:r>
              <a:rPr kumimoji="1" lang="zh-CN" altLang="en-US" sz="2600" b="1" dirty="0" smtClean="0">
                <a:solidFill>
                  <a:srgbClr val="FF0000"/>
                </a:solidFill>
                <a:latin typeface="黑体" panose="02010609060101010101" pitchFamily="2" charset="-122"/>
                <a:ea typeface="黑体" panose="02010609060101010101" pitchFamily="2" charset="-122"/>
                <a:sym typeface="+mn-ea"/>
              </a:rPr>
              <a:t>抗日</a:t>
            </a:r>
            <a:r>
              <a:rPr kumimoji="1" lang="zh-CN" altLang="en-US" sz="2600" b="1" dirty="0" smtClean="0">
                <a:solidFill>
                  <a:srgbClr val="000000"/>
                </a:solidFill>
                <a:latin typeface="黑体" panose="02010609060101010101" pitchFamily="2" charset="-122"/>
                <a:ea typeface="黑体" panose="02010609060101010101" pitchFamily="2" charset="-122"/>
                <a:sym typeface="+mn-ea"/>
              </a:rPr>
              <a:t>。</a:t>
            </a:r>
            <a:endParaRPr lang="zh-CN" altLang="en-US" sz="2600">
              <a:latin typeface="黑体" panose="02010609060101010101" pitchFamily="2" charset="-122"/>
              <a:ea typeface="黑体" panose="02010609060101010101" pitchFamily="2" charset="-122"/>
            </a:endParaRPr>
          </a:p>
        </p:txBody>
      </p:sp>
      <p:sp>
        <p:nvSpPr>
          <p:cNvPr id="8" name="文本框 7"/>
          <p:cNvSpPr txBox="1"/>
          <p:nvPr/>
        </p:nvSpPr>
        <p:spPr>
          <a:xfrm>
            <a:off x="473075" y="3167380"/>
            <a:ext cx="286512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．中共的方针：</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10" name="文本框 9"/>
          <p:cNvSpPr txBox="1"/>
          <p:nvPr/>
        </p:nvSpPr>
        <p:spPr>
          <a:xfrm>
            <a:off x="3533775" y="3197860"/>
            <a:ext cx="4500245" cy="491490"/>
          </a:xfrm>
          <a:prstGeom prst="rect">
            <a:avLst/>
          </a:prstGeom>
          <a:noFill/>
        </p:spPr>
        <p:txBody>
          <a:bodyPr wrap="none" rtlCol="0">
            <a:spAutoFit/>
          </a:bodyPr>
          <a:p>
            <a:pPr algn="l"/>
            <a:r>
              <a:rPr kumimoji="1" lang="zh-CN" altLang="en-US" sz="2600" b="1" dirty="0" smtClean="0">
                <a:solidFill>
                  <a:srgbClr val="000000"/>
                </a:solidFill>
                <a:latin typeface="黑体" panose="02010609060101010101" pitchFamily="2" charset="-122"/>
                <a:ea typeface="黑体" panose="02010609060101010101" pitchFamily="2" charset="-122"/>
                <a:sym typeface="+mn-ea"/>
              </a:rPr>
              <a:t>逼蒋抗日，和平解决西安事变</a:t>
            </a:r>
            <a:endParaRPr lang="zh-CN" altLang="en-US" sz="2600">
              <a:latin typeface="黑体" panose="02010609060101010101" pitchFamily="2" charset="-122"/>
              <a:ea typeface="黑体" panose="02010609060101010101" pitchFamily="2" charset="-122"/>
            </a:endParaRPr>
          </a:p>
        </p:txBody>
      </p:sp>
      <p:sp>
        <p:nvSpPr>
          <p:cNvPr id="11" name="文本框 10"/>
          <p:cNvSpPr txBox="1"/>
          <p:nvPr/>
        </p:nvSpPr>
        <p:spPr>
          <a:xfrm>
            <a:off x="615950" y="4562475"/>
            <a:ext cx="11083925" cy="891540"/>
          </a:xfrm>
          <a:prstGeom prst="rect">
            <a:avLst/>
          </a:prstGeom>
          <a:noFill/>
        </p:spPr>
        <p:txBody>
          <a:bodyPr wrap="square" rtlCol="0" anchor="t">
            <a:spAutoFit/>
          </a:bodyPr>
          <a:p>
            <a:pPr fontAlgn="base">
              <a:spcBef>
                <a:spcPct val="0"/>
              </a:spcBef>
              <a:spcAft>
                <a:spcPct val="0"/>
              </a:spcAft>
              <a:defRPr/>
            </a:pPr>
            <a:r>
              <a:rPr kumimoji="1" lang="zh-CN" altLang="en-US" sz="2600" b="1" dirty="0">
                <a:solidFill>
                  <a:srgbClr val="000000"/>
                </a:solidFill>
                <a:latin typeface="黑体" panose="02010609060101010101" pitchFamily="2" charset="-122"/>
                <a:ea typeface="黑体" panose="02010609060101010101" pitchFamily="2" charset="-122"/>
                <a:sym typeface="+mn-ea"/>
              </a:rPr>
              <a:t>西安事变和平解决，</a:t>
            </a:r>
            <a:r>
              <a:rPr kumimoji="1" lang="zh-CN" altLang="en-US" sz="2600" b="1" dirty="0">
                <a:solidFill>
                  <a:srgbClr val="FF0000"/>
                </a:solidFill>
                <a:latin typeface="黑体" panose="02010609060101010101" pitchFamily="2" charset="-122"/>
                <a:ea typeface="黑体" panose="02010609060101010101" pitchFamily="2" charset="-122"/>
                <a:sym typeface="+mn-ea"/>
              </a:rPr>
              <a:t>为抗日民族统一战线</a:t>
            </a:r>
            <a:r>
              <a:rPr kumimoji="1" lang="zh-CN" altLang="en-US" sz="2600" b="1" dirty="0" smtClean="0">
                <a:solidFill>
                  <a:srgbClr val="FF0000"/>
                </a:solidFill>
                <a:latin typeface="黑体" panose="02010609060101010101" pitchFamily="2" charset="-122"/>
                <a:ea typeface="黑体" panose="02010609060101010101" pitchFamily="2" charset="-122"/>
                <a:sym typeface="+mn-ea"/>
              </a:rPr>
              <a:t>的</a:t>
            </a:r>
            <a:r>
              <a:rPr kumimoji="1" lang="zh-CN" altLang="en-US" sz="2600" b="1" dirty="0">
                <a:solidFill>
                  <a:srgbClr val="FF0000"/>
                </a:solidFill>
                <a:latin typeface="黑体" panose="02010609060101010101" pitchFamily="2" charset="-122"/>
                <a:ea typeface="黑体" panose="02010609060101010101" pitchFamily="2" charset="-122"/>
                <a:sym typeface="+mn-ea"/>
              </a:rPr>
              <a:t>建立和全民族</a:t>
            </a:r>
            <a:r>
              <a:rPr kumimoji="1" lang="zh-CN" altLang="en-US" sz="2600" b="1" dirty="0" smtClean="0">
                <a:solidFill>
                  <a:srgbClr val="FF0000"/>
                </a:solidFill>
                <a:latin typeface="黑体" panose="02010609060101010101" pitchFamily="2" charset="-122"/>
                <a:ea typeface="黑体" panose="02010609060101010101" pitchFamily="2" charset="-122"/>
                <a:sym typeface="+mn-ea"/>
              </a:rPr>
              <a:t>抗日局面</a:t>
            </a:r>
            <a:r>
              <a:rPr kumimoji="1" lang="zh-CN" altLang="en-US" sz="2600" b="1" dirty="0">
                <a:solidFill>
                  <a:srgbClr val="FF0000"/>
                </a:solidFill>
                <a:latin typeface="黑体" panose="02010609060101010101" pitchFamily="2" charset="-122"/>
                <a:ea typeface="黑体" panose="02010609060101010101" pitchFamily="2" charset="-122"/>
                <a:sym typeface="+mn-ea"/>
              </a:rPr>
              <a:t>的最终形成打下了重要的基础。</a:t>
            </a:r>
            <a:endParaRPr lang="zh-CN" altLang="en-US" sz="2600">
              <a:latin typeface="黑体" panose="02010609060101010101" pitchFamily="2" charset="-122"/>
              <a:ea typeface="黑体" panose="02010609060101010101" pitchFamily="2"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6" grpId="0"/>
      <p:bldP spid="8" grpId="0" bldLvl="0" animBg="1"/>
      <p:bldP spid="10" grpId="0"/>
      <p:bldP spid="4" grpId="0" bldLvl="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nvSpPr>
        <p:spPr>
          <a:xfrm>
            <a:off x="350520" y="104140"/>
            <a:ext cx="6937375" cy="583565"/>
          </a:xfrm>
          <a:prstGeom prst="rect">
            <a:avLst/>
          </a:prstGeom>
          <a:solidFill>
            <a:srgbClr val="FF0000"/>
          </a:solidFill>
          <a:ln w="9525">
            <a:noFill/>
          </a:ln>
        </p:spPr>
        <p:txBody>
          <a:bodyPr wrap="square">
            <a:spAutoFit/>
          </a:bodyPr>
          <a:p>
            <a:pPr marL="342900" indent="-342900" eaLnBrk="1" hangingPunct="1">
              <a:spcBef>
                <a:spcPct val="50000"/>
              </a:spcBef>
              <a:buClr>
                <a:schemeClr val="hlink"/>
              </a:buClr>
            </a:pPr>
            <a:r>
              <a:rPr lang="zh-CN" altLang="en-US" sz="3200" b="1" dirty="0">
                <a:solidFill>
                  <a:srgbClr val="FFFF00"/>
                </a:solidFill>
                <a:latin typeface="黑体" panose="02010609060101010101" pitchFamily="2" charset="-122"/>
                <a:ea typeface="黑体" panose="02010609060101010101" pitchFamily="2" charset="-122"/>
              </a:rPr>
              <a:t>二、</a:t>
            </a:r>
            <a:r>
              <a:rPr lang="zh-CN" sz="3200" b="1" dirty="0">
                <a:solidFill>
                  <a:srgbClr val="FFFF00"/>
                </a:solidFill>
                <a:latin typeface="黑体" panose="02010609060101010101" pitchFamily="2" charset="-122"/>
                <a:ea typeface="黑体" panose="02010609060101010101" pitchFamily="2" charset="-122"/>
              </a:rPr>
              <a:t>全民族抗日战争（</a:t>
            </a:r>
            <a:r>
              <a:rPr lang="en-US" altLang="zh-CN" sz="3200" b="1" dirty="0">
                <a:solidFill>
                  <a:srgbClr val="FFFF00"/>
                </a:solidFill>
                <a:latin typeface="黑体" panose="02010609060101010101" pitchFamily="2" charset="-122"/>
                <a:ea typeface="黑体" panose="02010609060101010101" pitchFamily="2" charset="-122"/>
              </a:rPr>
              <a:t>1937-1945</a:t>
            </a:r>
            <a:r>
              <a:rPr lang="zh-CN" altLang="en-US" sz="3200" b="1" dirty="0">
                <a:solidFill>
                  <a:srgbClr val="FFFF00"/>
                </a:solidFill>
                <a:latin typeface="黑体" panose="02010609060101010101" pitchFamily="2" charset="-122"/>
                <a:ea typeface="黑体" panose="02010609060101010101" pitchFamily="2" charset="-122"/>
              </a:rPr>
              <a:t>年</a:t>
            </a:r>
            <a:r>
              <a:rPr lang="zh-CN" sz="3200" b="1" dirty="0">
                <a:solidFill>
                  <a:srgbClr val="FFFF00"/>
                </a:solidFill>
                <a:latin typeface="黑体" panose="02010609060101010101" pitchFamily="2" charset="-122"/>
                <a:ea typeface="黑体" panose="02010609060101010101" pitchFamily="2" charset="-122"/>
              </a:rPr>
              <a:t>）</a:t>
            </a:r>
            <a:endParaRPr lang="en-US" altLang="zh-CN" sz="3200" b="1" dirty="0">
              <a:solidFill>
                <a:srgbClr val="FFFF00"/>
              </a:solidFill>
              <a:latin typeface="黑体" panose="02010609060101010101" pitchFamily="2" charset="-122"/>
              <a:ea typeface="黑体" panose="02010609060101010101" pitchFamily="2" charset="-122"/>
            </a:endParaRPr>
          </a:p>
        </p:txBody>
      </p:sp>
      <p:sp>
        <p:nvSpPr>
          <p:cNvPr id="15" name="文本框 14"/>
          <p:cNvSpPr txBox="1"/>
          <p:nvPr/>
        </p:nvSpPr>
        <p:spPr>
          <a:xfrm>
            <a:off x="342900" y="687705"/>
            <a:ext cx="3056890"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（一）日本侵华</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438785" y="1209675"/>
            <a:ext cx="286512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．卢沟桥事变：</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pic>
        <p:nvPicPr>
          <p:cNvPr id="37891" name="图片 52227" descr="七七事变1"/>
          <p:cNvPicPr>
            <a:picLocks noChangeAspect="1"/>
          </p:cNvPicPr>
          <p:nvPr/>
        </p:nvPicPr>
        <p:blipFill>
          <a:blip r:embed="rId1"/>
          <a:stretch>
            <a:fillRect/>
          </a:stretch>
        </p:blipFill>
        <p:spPr>
          <a:xfrm>
            <a:off x="438785" y="1731645"/>
            <a:ext cx="4089400" cy="2204085"/>
          </a:xfrm>
          <a:prstGeom prst="rect">
            <a:avLst/>
          </a:prstGeom>
          <a:noFill/>
          <a:ln w="9525">
            <a:noFill/>
          </a:ln>
        </p:spPr>
      </p:pic>
      <p:pic>
        <p:nvPicPr>
          <p:cNvPr id="37894" name="图片 52230" descr="七七事变之卢沟桥守军"/>
          <p:cNvPicPr>
            <a:picLocks noChangeAspect="1"/>
          </p:cNvPicPr>
          <p:nvPr/>
        </p:nvPicPr>
        <p:blipFill>
          <a:blip r:embed="rId2"/>
          <a:stretch>
            <a:fillRect/>
          </a:stretch>
        </p:blipFill>
        <p:spPr>
          <a:xfrm>
            <a:off x="438785" y="4101465"/>
            <a:ext cx="4144010" cy="2421890"/>
          </a:xfrm>
          <a:prstGeom prst="rect">
            <a:avLst/>
          </a:prstGeom>
          <a:noFill/>
          <a:ln w="9525">
            <a:noFill/>
          </a:ln>
        </p:spPr>
      </p:pic>
      <p:sp>
        <p:nvSpPr>
          <p:cNvPr id="4" name="文本框 3"/>
          <p:cNvSpPr txBox="1"/>
          <p:nvPr/>
        </p:nvSpPr>
        <p:spPr>
          <a:xfrm>
            <a:off x="1421765" y="3567430"/>
            <a:ext cx="1791970" cy="368300"/>
          </a:xfrm>
          <a:prstGeom prst="rect">
            <a:avLst/>
          </a:prstGeom>
          <a:gradFill>
            <a:gsLst>
              <a:gs pos="0">
                <a:srgbClr val="9EE256"/>
              </a:gs>
              <a:gs pos="100000">
                <a:srgbClr val="52762D"/>
              </a:gs>
            </a:gsLst>
            <a:lin ang="5400000" scaled="0"/>
          </a:gradFill>
          <a:ln w="12700" cmpd="sng">
            <a:solidFill>
              <a:schemeClr val="accent1">
                <a:shade val="50000"/>
              </a:schemeClr>
            </a:solidFill>
            <a:prstDash val="solid"/>
          </a:ln>
        </p:spPr>
        <p:txBody>
          <a:bodyPr wrap="none" rtlCol="0" anchor="t">
            <a:spAutoFit/>
          </a:bodyPr>
          <a:p>
            <a:r>
              <a:rPr lang="zh-CN" altLang="en-US" b="1" dirty="0">
                <a:latin typeface="Times New Roman" panose="02020603050405020304" pitchFamily="18" charset="0"/>
                <a:ea typeface="华文新魏" pitchFamily="2" charset="-122"/>
                <a:sym typeface="+mn-ea"/>
              </a:rPr>
              <a:t>日军进攻卢沟桥</a:t>
            </a:r>
            <a:endParaRPr lang="zh-CN" altLang="en-US" b="1" dirty="0">
              <a:latin typeface="Times New Roman" panose="02020603050405020304" pitchFamily="18" charset="0"/>
              <a:ea typeface="华文新魏" pitchFamily="2" charset="-122"/>
              <a:sym typeface="+mn-ea"/>
            </a:endParaRPr>
          </a:p>
        </p:txBody>
      </p:sp>
      <p:sp>
        <p:nvSpPr>
          <p:cNvPr id="5" name="文本框 4"/>
          <p:cNvSpPr txBox="1"/>
          <p:nvPr/>
        </p:nvSpPr>
        <p:spPr>
          <a:xfrm>
            <a:off x="1240155" y="6155055"/>
            <a:ext cx="2063750" cy="368300"/>
          </a:xfrm>
          <a:prstGeom prst="rect">
            <a:avLst/>
          </a:prstGeom>
          <a:gradFill>
            <a:gsLst>
              <a:gs pos="0">
                <a:srgbClr val="9EE256"/>
              </a:gs>
              <a:gs pos="100000">
                <a:srgbClr val="52762D"/>
              </a:gs>
            </a:gsLst>
            <a:lin ang="5400000" scaled="0"/>
          </a:gradFill>
          <a:ln w="12700" cmpd="sng">
            <a:solidFill>
              <a:schemeClr val="accent1">
                <a:shade val="50000"/>
              </a:schemeClr>
            </a:solidFill>
            <a:prstDash val="solid"/>
          </a:ln>
        </p:spPr>
        <p:txBody>
          <a:bodyPr wrap="square" rtlCol="0" anchor="t">
            <a:spAutoFit/>
          </a:bodyPr>
          <a:p>
            <a:pPr>
              <a:buClr>
                <a:schemeClr val="bg1"/>
              </a:buClr>
            </a:pPr>
            <a:r>
              <a:rPr lang="zh-CN" altLang="en-US" b="1" dirty="0">
                <a:latin typeface="Times New Roman" panose="02020603050405020304" pitchFamily="18" charset="0"/>
                <a:ea typeface="华文新魏" pitchFamily="2" charset="-122"/>
                <a:sym typeface="+mn-ea"/>
              </a:rPr>
              <a:t>卢沟桥的中国守军</a:t>
            </a:r>
            <a:endParaRPr lang="zh-CN" altLang="en-US" b="1" dirty="0">
              <a:latin typeface="Times New Roman" panose="02020603050405020304" pitchFamily="18" charset="0"/>
              <a:ea typeface="华文新魏" pitchFamily="2" charset="-122"/>
              <a:sym typeface="+mn-ea"/>
            </a:endParaRPr>
          </a:p>
        </p:txBody>
      </p:sp>
      <p:sp>
        <p:nvSpPr>
          <p:cNvPr id="6" name="文本框 5"/>
          <p:cNvSpPr txBox="1"/>
          <p:nvPr/>
        </p:nvSpPr>
        <p:spPr>
          <a:xfrm>
            <a:off x="4775200" y="1209675"/>
            <a:ext cx="286512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．南京大屠杀：</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pic>
        <p:nvPicPr>
          <p:cNvPr id="47107" name="Picture 5" descr="一个日军在炫耀他的“战绩”"/>
          <p:cNvPicPr>
            <a:picLocks noChangeAspect="1"/>
          </p:cNvPicPr>
          <p:nvPr/>
        </p:nvPicPr>
        <p:blipFill>
          <a:blip r:embed="rId3"/>
          <a:stretch>
            <a:fillRect/>
          </a:stretch>
        </p:blipFill>
        <p:spPr>
          <a:xfrm>
            <a:off x="4775200" y="1731645"/>
            <a:ext cx="3813810" cy="2546350"/>
          </a:xfrm>
          <a:prstGeom prst="rect">
            <a:avLst/>
          </a:prstGeom>
          <a:noFill/>
          <a:ln w="9525">
            <a:noFill/>
          </a:ln>
        </p:spPr>
      </p:pic>
      <p:pic>
        <p:nvPicPr>
          <p:cNvPr id="48130" name="图片 48129" descr="43e6c7336c7fe00eac4b5f1c"/>
          <p:cNvPicPr>
            <a:picLocks noChangeAspect="1"/>
          </p:cNvPicPr>
          <p:nvPr/>
        </p:nvPicPr>
        <p:blipFill>
          <a:blip r:embed="rId4"/>
          <a:stretch>
            <a:fillRect/>
          </a:stretch>
        </p:blipFill>
        <p:spPr>
          <a:xfrm>
            <a:off x="8709025" y="768985"/>
            <a:ext cx="3185795" cy="4471670"/>
          </a:xfrm>
          <a:prstGeom prst="rect">
            <a:avLst/>
          </a:prstGeom>
          <a:noFill/>
          <a:ln w="9525">
            <a:noFill/>
          </a:ln>
        </p:spPr>
      </p:pic>
      <p:sp>
        <p:nvSpPr>
          <p:cNvPr id="7" name="文本框 6"/>
          <p:cNvSpPr txBox="1"/>
          <p:nvPr/>
        </p:nvSpPr>
        <p:spPr>
          <a:xfrm>
            <a:off x="4775200" y="4718685"/>
            <a:ext cx="358013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3</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．细菌战、毒气战：</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8" name="文本框 7"/>
          <p:cNvSpPr txBox="1"/>
          <p:nvPr/>
        </p:nvSpPr>
        <p:spPr>
          <a:xfrm>
            <a:off x="4775200" y="5240655"/>
            <a:ext cx="6799580"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4</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．以华制华</a:t>
            </a: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建立汪伪政权进行殖民统治</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4775200" y="5762625"/>
            <a:ext cx="679767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5</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a:t>
            </a:r>
            <a:r>
              <a:rPr 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对敌后抗日根据地扫荡，实行三光政策</a:t>
            </a:r>
            <a:endParaRPr 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7107"/>
                                        </p:tgtEl>
                                        <p:attrNameLst>
                                          <p:attrName>style.visibility</p:attrName>
                                        </p:attrNameLst>
                                      </p:cBhvr>
                                      <p:to>
                                        <p:strVal val="visible"/>
                                      </p:to>
                                    </p:set>
                                    <p:animEffect transition="in" filter="blinds(horizontal)">
                                      <p:cBhvr>
                                        <p:cTn id="10" dur="500"/>
                                        <p:tgtEl>
                                          <p:spTgt spid="47107"/>
                                        </p:tgtEl>
                                      </p:cBhvr>
                                    </p:animEffect>
                                  </p:childTnLst>
                                </p:cTn>
                              </p:par>
                              <p:par>
                                <p:cTn id="11" presetID="3" presetClass="entr" presetSubtype="10" fill="hold" nodeType="with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blinds(horizontal)">
                                      <p:cBhvr>
                                        <p:cTn id="13" dur="500"/>
                                        <p:tgtEl>
                                          <p:spTgt spid="4813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ldLvl="0" animBg="1"/>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291465" y="278130"/>
            <a:ext cx="5639435"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（二）抗日民族统一战线的建立</a:t>
            </a:r>
            <a:endParaRPr lang="zh-CN" altLang="en-US" sz="2800" b="1">
              <a:latin typeface="黑体" panose="02010609060101010101" pitchFamily="2" charset="-122"/>
              <a:ea typeface="黑体" panose="02010609060101010101" pitchFamily="2" charset="-122"/>
            </a:endParaRPr>
          </a:p>
        </p:txBody>
      </p:sp>
      <p:sp>
        <p:nvSpPr>
          <p:cNvPr id="12" name="文本框 11"/>
          <p:cNvSpPr txBox="1"/>
          <p:nvPr/>
        </p:nvSpPr>
        <p:spPr>
          <a:xfrm>
            <a:off x="375285" y="80010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1</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．原因：</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4" name="文本框 3"/>
          <p:cNvSpPr txBox="1"/>
          <p:nvPr/>
        </p:nvSpPr>
        <p:spPr>
          <a:xfrm>
            <a:off x="375285" y="1539240"/>
            <a:ext cx="1792605" cy="521970"/>
          </a:xfrm>
          <a:prstGeom prst="rect">
            <a:avLst/>
          </a:prstGeom>
          <a:gradFill>
            <a:gsLst>
              <a:gs pos="89000">
                <a:srgbClr val="00B0F0"/>
              </a:gs>
              <a:gs pos="100000">
                <a:srgbClr val="035C7D"/>
              </a:gs>
            </a:gsLst>
            <a:lin ang="4200000" scaled="0"/>
          </a:gradFill>
          <a:ln w="12700" cmpd="sng">
            <a:solidFill>
              <a:srgbClr val="FFFF00"/>
            </a:solidFill>
            <a:prstDash val="solid"/>
          </a:ln>
        </p:spPr>
        <p:txBody>
          <a:bodyPr wrap="none" rtlCol="0" anchor="t">
            <a:spAutoFit/>
          </a:bodyPr>
          <a:p>
            <a:pPr marR="0" defTabSz="914400" eaLnBrk="1" hangingPunct="1">
              <a:buClrTx/>
              <a:buSzTx/>
              <a:buFontTx/>
              <a:buNone/>
              <a:defRPr/>
            </a:pPr>
            <a:r>
              <a:rPr lang="en-US" altLang="zh-CN"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2</a:t>
            </a:r>
            <a:r>
              <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rPr>
              <a:t>．过程：</a:t>
            </a:r>
            <a:endParaRPr lang="zh-CN" altLang="en-US" sz="2800" b="1"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sym typeface="+mn-ea"/>
            </a:endParaRPr>
          </a:p>
        </p:txBody>
      </p:sp>
      <p:sp>
        <p:nvSpPr>
          <p:cNvPr id="6" name="文本框 5"/>
          <p:cNvSpPr txBox="1"/>
          <p:nvPr/>
        </p:nvSpPr>
        <p:spPr>
          <a:xfrm>
            <a:off x="2282825" y="830580"/>
            <a:ext cx="9241790" cy="491490"/>
          </a:xfrm>
          <a:prstGeom prst="rect">
            <a:avLst/>
          </a:prstGeom>
          <a:noFill/>
        </p:spPr>
        <p:txBody>
          <a:bodyPr wrap="square" rtlCol="0">
            <a:spAutoFit/>
          </a:bodyPr>
          <a:p>
            <a:r>
              <a:rPr lang="zh-CN" altLang="en-US" sz="2600" b="1">
                <a:latin typeface="黑体" panose="02010609060101010101" pitchFamily="2" charset="-122"/>
                <a:ea typeface="黑体" panose="02010609060101010101" pitchFamily="2" charset="-122"/>
              </a:rPr>
              <a:t>日本全面侵华，民族危机加深，民族矛盾上升为主要矛盾</a:t>
            </a:r>
            <a:endParaRPr lang="zh-CN" altLang="en-US" sz="2600" b="1">
              <a:latin typeface="黑体" panose="02010609060101010101" pitchFamily="2" charset="-122"/>
              <a:ea typeface="黑体" panose="02010609060101010101" pitchFamily="2" charset="-122"/>
            </a:endParaRPr>
          </a:p>
        </p:txBody>
      </p:sp>
      <p:sp>
        <p:nvSpPr>
          <p:cNvPr id="7" name="文本框 6"/>
          <p:cNvSpPr txBox="1"/>
          <p:nvPr/>
        </p:nvSpPr>
        <p:spPr>
          <a:xfrm>
            <a:off x="595630" y="2061210"/>
            <a:ext cx="10830560" cy="3538220"/>
          </a:xfrm>
          <a:prstGeom prst="rect">
            <a:avLst/>
          </a:prstGeom>
          <a:noFill/>
        </p:spPr>
        <p:txBody>
          <a:bodyPr wrap="square" rtlCol="0" anchor="t">
            <a:spAutoFit/>
          </a:bodyPr>
          <a:p>
            <a:pPr marL="0" marR="0" lvl="0" indent="0" algn="l" defTabSz="914400" rtl="0" fontAlgn="auto">
              <a:lnSpc>
                <a:spcPct val="100000"/>
              </a:lnSpc>
              <a:spcBef>
                <a:spcPts val="0"/>
              </a:spcBef>
              <a:spcAft>
                <a:spcPts val="0"/>
              </a:spcAft>
              <a:buClrTx/>
              <a:buSzTx/>
              <a:buFontTx/>
              <a:buNone/>
              <a:defRPr/>
            </a:pPr>
            <a:r>
              <a:rPr 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①</a:t>
            </a:r>
            <a:r>
              <a:rPr 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1</a:t>
            </a:r>
            <a:r>
              <a:rPr lang="zh-CN" alt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935年，</a:t>
            </a:r>
            <a:r>
              <a:rPr lang="zh-CN" altLang="en-US" sz="2800" b="1"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华北事变后，</a:t>
            </a:r>
            <a:r>
              <a:rPr lang="zh-CN" alt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中共发表《八一宣言》，提出建立抗日民族统一战线的主张。</a:t>
            </a:r>
            <a:endParaRPr kumimoji="0" lang="zh-CN" altLang="en-US" sz="32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sym typeface="+mn-ea"/>
            </a:endParaRPr>
          </a:p>
          <a:p>
            <a:pPr marL="0" marR="0" lvl="0" indent="0" algn="l" defTabSz="914400" rtl="0" fontAlgn="auto">
              <a:lnSpc>
                <a:spcPct val="100000"/>
              </a:lnSpc>
              <a:spcBef>
                <a:spcPts val="0"/>
              </a:spcBef>
              <a:spcAft>
                <a:spcPts val="0"/>
              </a:spcAft>
              <a:buClrTx/>
              <a:buSzTx/>
              <a:buFontTx/>
              <a:buNone/>
              <a:defRPr/>
            </a:pPr>
            <a:r>
              <a:rPr 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②</a:t>
            </a:r>
            <a:r>
              <a:rPr lang="zh-CN" alt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1936年西安事变</a:t>
            </a:r>
            <a:r>
              <a:rPr lang="zh-CN" alt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的和平解决，蒋介石被迫答应“停止内战、联共抗日”，</a:t>
            </a:r>
            <a:r>
              <a:rPr lang="zh-CN" altLang="en-US" sz="2800" b="1"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标志着抗日民族统一战线</a:t>
            </a:r>
            <a:r>
              <a:rPr lang="zh-CN" alt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初步形成</a:t>
            </a:r>
            <a:r>
              <a:rPr lang="zh-CN" altLang="en-US" sz="2800" b="1"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a:t>
            </a:r>
            <a:endParaRPr kumimoji="0" lang="zh-CN" altLang="en-US" sz="3200" b="1"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sym typeface="+mn-ea"/>
            </a:endParaRPr>
          </a:p>
          <a:p>
            <a:pPr marL="0" marR="0" lvl="0" indent="0" algn="l" defTabSz="914400" rtl="0" fontAlgn="auto">
              <a:lnSpc>
                <a:spcPct val="100000"/>
              </a:lnSpc>
              <a:spcBef>
                <a:spcPts val="0"/>
              </a:spcBef>
              <a:spcAft>
                <a:spcPts val="0"/>
              </a:spcAft>
              <a:buClrTx/>
              <a:buSzTx/>
              <a:buFontTx/>
              <a:buNone/>
              <a:defRPr/>
            </a:pPr>
            <a:r>
              <a:rPr 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③</a:t>
            </a:r>
            <a:r>
              <a:rPr lang="zh-CN" alt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1937年8月</a:t>
            </a:r>
            <a:r>
              <a:rPr lang="zh-CN" alt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，中共工农红军改编为八路军、新四军，开赴抗日前线。</a:t>
            </a:r>
            <a:endParaRPr kumimoji="0" lang="zh-CN" altLang="en-US" sz="3200" b="1" i="0" u="none" strike="noStrike" kern="1200" cap="none" spc="0" normalizeH="0" baseline="0"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sym typeface="+mn-ea"/>
            </a:endParaRPr>
          </a:p>
          <a:p>
            <a:pPr marL="0" marR="0" lvl="0" indent="0" algn="l" defTabSz="914400" rtl="0" fontAlgn="auto">
              <a:lnSpc>
                <a:spcPct val="100000"/>
              </a:lnSpc>
              <a:spcBef>
                <a:spcPts val="0"/>
              </a:spcBef>
              <a:spcAft>
                <a:spcPts val="0"/>
              </a:spcAft>
              <a:buClrTx/>
              <a:buSzTx/>
              <a:buFontTx/>
              <a:buNone/>
              <a:defRPr/>
            </a:pPr>
            <a:r>
              <a:rPr 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④</a:t>
            </a:r>
            <a:r>
              <a:rPr lang="zh-CN" alt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1937年9月</a:t>
            </a:r>
            <a:r>
              <a:rPr lang="zh-CN" altLang="en-US" sz="2800" b="1" noProof="0" smtClean="0">
                <a:ln>
                  <a:noFill/>
                </a:ln>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，国民党中央通讯社发表《中国共产党公布国共合作宣言书》，</a:t>
            </a:r>
            <a:r>
              <a:rPr lang="en-US" altLang="zh-CN" sz="2800" b="1" noProof="0" dirty="0">
                <a:ln>
                  <a:noFill/>
                </a:ln>
                <a:solidFill>
                  <a:schemeClr val="dk1"/>
                </a:solidFill>
                <a:effectLst/>
                <a:uLnTx/>
                <a:uFillTx/>
                <a:latin typeface="黑体" panose="02010609060101010101" pitchFamily="2" charset="-122"/>
                <a:ea typeface="黑体" panose="02010609060101010101" pitchFamily="2" charset="-122"/>
                <a:sym typeface="+mn-ea"/>
              </a:rPr>
              <a:t>9</a:t>
            </a:r>
            <a:r>
              <a:rPr lang="zh-CN" altLang="en-US" sz="2800" b="1" noProof="0" dirty="0">
                <a:ln>
                  <a:noFill/>
                </a:ln>
                <a:solidFill>
                  <a:schemeClr val="dk1"/>
                </a:solidFill>
                <a:effectLst/>
                <a:uLnTx/>
                <a:uFillTx/>
                <a:latin typeface="黑体" panose="02010609060101010101" pitchFamily="2" charset="-122"/>
                <a:ea typeface="黑体" panose="02010609060101010101" pitchFamily="2" charset="-122"/>
                <a:sym typeface="+mn-ea"/>
              </a:rPr>
              <a:t>月</a:t>
            </a:r>
            <a:r>
              <a:rPr lang="en-US" altLang="zh-CN" sz="2800" b="1" noProof="0" dirty="0">
                <a:ln>
                  <a:noFill/>
                </a:ln>
                <a:solidFill>
                  <a:schemeClr val="dk1"/>
                </a:solidFill>
                <a:effectLst/>
                <a:uLnTx/>
                <a:uFillTx/>
                <a:latin typeface="黑体" panose="02010609060101010101" pitchFamily="2" charset="-122"/>
                <a:ea typeface="黑体" panose="02010609060101010101" pitchFamily="2" charset="-122"/>
                <a:sym typeface="+mn-ea"/>
              </a:rPr>
              <a:t>23</a:t>
            </a:r>
            <a:r>
              <a:rPr lang="zh-CN" altLang="en-US" sz="2800" b="1" noProof="0" dirty="0">
                <a:ln>
                  <a:noFill/>
                </a:ln>
                <a:solidFill>
                  <a:schemeClr val="dk1"/>
                </a:solidFill>
                <a:effectLst/>
                <a:uLnTx/>
                <a:uFillTx/>
                <a:latin typeface="黑体" panose="02010609060101010101" pitchFamily="2" charset="-122"/>
                <a:ea typeface="黑体" panose="02010609060101010101" pitchFamily="2" charset="-122"/>
                <a:sym typeface="+mn-ea"/>
              </a:rPr>
              <a:t>日，</a:t>
            </a:r>
            <a:r>
              <a:rPr lang="zh-CN" altLang="en-US" sz="2800" b="1" noProof="0" dirty="0">
                <a:ln>
                  <a:noFill/>
                </a:ln>
                <a:solidFill>
                  <a:srgbClr val="FF0000"/>
                </a:solidFill>
                <a:effectLst/>
                <a:uLnTx/>
                <a:uFillTx/>
                <a:latin typeface="黑体" panose="02010609060101010101" pitchFamily="2" charset="-122"/>
                <a:ea typeface="黑体" panose="02010609060101010101" pitchFamily="2" charset="-122"/>
                <a:sym typeface="+mn-ea"/>
              </a:rPr>
              <a:t>蒋介石发表讲话</a:t>
            </a:r>
            <a:r>
              <a:rPr lang="zh-CN" altLang="en-US" sz="2800" b="1" noProof="0" dirty="0">
                <a:ln>
                  <a:noFill/>
                </a:ln>
                <a:solidFill>
                  <a:schemeClr val="dk1"/>
                </a:solidFill>
                <a:effectLst/>
                <a:uLnTx/>
                <a:uFillTx/>
                <a:latin typeface="黑体" panose="02010609060101010101" pitchFamily="2" charset="-122"/>
                <a:ea typeface="黑体" panose="02010609060101010101" pitchFamily="2" charset="-122"/>
                <a:sym typeface="+mn-ea"/>
              </a:rPr>
              <a:t>，</a:t>
            </a:r>
            <a:r>
              <a:rPr lang="zh-CN" altLang="en-US" sz="2800" b="1"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标志着抗日民族统一战线</a:t>
            </a:r>
            <a:r>
              <a:rPr lang="zh-CN" altLang="en-US" sz="2800" b="1" noProof="0" smtClean="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正式形成</a:t>
            </a:r>
            <a:r>
              <a:rPr lang="zh-CN" altLang="en-US" sz="2800" b="1"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rPr>
              <a:t>。</a:t>
            </a:r>
            <a:endParaRPr lang="zh-CN" altLang="en-US" sz="2800" b="1" noProof="0" smtClean="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12" name="表格 43011"/>
          <p:cNvGraphicFramePr/>
          <p:nvPr/>
        </p:nvGraphicFramePr>
        <p:xfrm>
          <a:off x="1606868" y="1410335"/>
          <a:ext cx="8610600" cy="3447415"/>
        </p:xfrm>
        <a:graphic>
          <a:graphicData uri="http://schemas.openxmlformats.org/drawingml/2006/table">
            <a:tbl>
              <a:tblPr/>
              <a:tblGrid>
                <a:gridCol w="1116330"/>
                <a:gridCol w="3667125"/>
                <a:gridCol w="3827145"/>
              </a:tblGrid>
              <a:tr h="600075">
                <a:tc>
                  <a:txBody>
                    <a:bodyPr wrap="square"/>
                    <a:p>
                      <a:pPr marL="0" lvl="0" indent="0">
                        <a:buNone/>
                      </a:pPr>
                      <a:endParaRPr lang="zh-CN" altLang="en-US" b="1">
                        <a:ea typeface="黑体" panose="02010609060101010101" pitchFamily="2"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zh-CN" altLang="en-US" sz="2800" b="1">
                          <a:ea typeface="黑体" panose="02010609060101010101" pitchFamily="2" charset="-122"/>
                        </a:rPr>
                        <a:t>国共第一次合作</a:t>
                      </a:r>
                      <a:endParaRPr lang="zh-CN" altLang="en-US" sz="2800" b="1">
                        <a:ea typeface="黑体" panose="02010609060101010101" pitchFamily="2"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lgn="ctr">
                        <a:buNone/>
                      </a:pPr>
                      <a:r>
                        <a:rPr lang="zh-CN" altLang="en-US" sz="2800" b="1">
                          <a:ea typeface="黑体" panose="02010609060101010101" pitchFamily="2" charset="-122"/>
                        </a:rPr>
                        <a:t>国共第二次合作</a:t>
                      </a:r>
                      <a:endParaRPr lang="zh-CN" altLang="en-US" sz="2800" b="1">
                        <a:ea typeface="黑体" panose="02010609060101010101" pitchFamily="2"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4245">
                <a:tc>
                  <a:txBody>
                    <a:bodyPr wrap="square"/>
                    <a:p>
                      <a:pPr marL="0" lvl="0" indent="0">
                        <a:buNone/>
                      </a:pPr>
                      <a:r>
                        <a:rPr lang="zh-CN" altLang="en-US" sz="2800" b="1">
                          <a:ea typeface="黑体" panose="02010609060101010101" pitchFamily="2" charset="-122"/>
                        </a:rPr>
                        <a:t>背景</a:t>
                      </a:r>
                      <a:endParaRPr lang="zh-CN" altLang="en-US" sz="2800" b="1">
                        <a:ea typeface="黑体" panose="02010609060101010101" pitchFamily="2"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8965">
                <a:tc>
                  <a:txBody>
                    <a:bodyPr wrap="square"/>
                    <a:p>
                      <a:pPr marL="0" lvl="0" indent="0">
                        <a:buNone/>
                      </a:pPr>
                      <a:r>
                        <a:rPr lang="zh-CN" altLang="en-US" sz="2800" b="1">
                          <a:ea typeface="黑体" panose="02010609060101010101" pitchFamily="2" charset="-122"/>
                        </a:rPr>
                        <a:t>目标</a:t>
                      </a:r>
                      <a:endParaRPr lang="zh-CN" altLang="en-US" sz="2800" b="1">
                        <a:ea typeface="黑体" panose="02010609060101010101" pitchFamily="2"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8330">
                <a:tc>
                  <a:txBody>
                    <a:bodyPr wrap="square"/>
                    <a:p>
                      <a:pPr marL="0" lvl="0" indent="0">
                        <a:buNone/>
                      </a:pPr>
                      <a:r>
                        <a:rPr lang="zh-CN" altLang="en-US" sz="2800" b="1">
                          <a:ea typeface="黑体" panose="02010609060101010101" pitchFamily="2" charset="-122"/>
                        </a:rPr>
                        <a:t>形式</a:t>
                      </a:r>
                      <a:endParaRPr lang="zh-CN" altLang="en-US" sz="2800" b="1">
                        <a:ea typeface="黑体" panose="02010609060101010101" pitchFamily="2"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85800">
                <a:tc>
                  <a:txBody>
                    <a:bodyPr wrap="square"/>
                    <a:p>
                      <a:pPr marL="0" lvl="0" indent="0">
                        <a:buNone/>
                      </a:pPr>
                      <a:r>
                        <a:rPr lang="zh-CN" altLang="en-US" sz="2800" b="1">
                          <a:ea typeface="黑体" panose="02010609060101010101" pitchFamily="2" charset="-122"/>
                        </a:rPr>
                        <a:t>结果</a:t>
                      </a:r>
                      <a:endParaRPr lang="zh-CN" altLang="en-US" sz="2800" b="1">
                        <a:ea typeface="黑体" panose="02010609060101010101" pitchFamily="2"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p>
                      <a:pPr marL="0" lvl="0" indent="0">
                        <a:buNone/>
                      </a:pPr>
                      <a:endParaRPr lang="zh-CN" altLang="en-US" b="1">
                        <a:ea typeface="黑体" panose="02010609060101010101" pitchFamily="2"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3038" name="文本框 43037"/>
          <p:cNvSpPr txBox="1"/>
          <p:nvPr/>
        </p:nvSpPr>
        <p:spPr>
          <a:xfrm>
            <a:off x="2874963" y="1989455"/>
            <a:ext cx="3124200" cy="953135"/>
          </a:xfrm>
          <a:prstGeom prst="rect">
            <a:avLst/>
          </a:prstGeom>
          <a:noFill/>
          <a:ln w="9525">
            <a:noFill/>
          </a:ln>
        </p:spPr>
        <p:txBody>
          <a:bodyPr>
            <a:spAutoFit/>
          </a:bodyPr>
          <a:p>
            <a:pPr>
              <a:spcBef>
                <a:spcPct val="50000"/>
              </a:spcBef>
            </a:pPr>
            <a:r>
              <a:rPr lang="zh-CN" altLang="en-US" sz="2800" b="1">
                <a:solidFill>
                  <a:srgbClr val="0000FF"/>
                </a:solidFill>
                <a:latin typeface="Arial" panose="020B0604020202020204" pitchFamily="34" charset="0"/>
                <a:ea typeface="黑体" panose="02010609060101010101" pitchFamily="2" charset="-122"/>
              </a:rPr>
              <a:t>北洋军阀统治，阶级矛盾尖锐</a:t>
            </a:r>
            <a:endParaRPr lang="zh-CN" altLang="en-US" sz="2800" b="1">
              <a:solidFill>
                <a:srgbClr val="0000FF"/>
              </a:solidFill>
              <a:latin typeface="Arial" panose="020B0604020202020204" pitchFamily="34" charset="0"/>
              <a:ea typeface="黑体" panose="02010609060101010101" pitchFamily="2" charset="-122"/>
            </a:endParaRPr>
          </a:p>
        </p:txBody>
      </p:sp>
      <p:sp>
        <p:nvSpPr>
          <p:cNvPr id="43039" name="文本框 43038"/>
          <p:cNvSpPr txBox="1"/>
          <p:nvPr/>
        </p:nvSpPr>
        <p:spPr>
          <a:xfrm>
            <a:off x="6555105" y="1989455"/>
            <a:ext cx="3200400" cy="953135"/>
          </a:xfrm>
          <a:prstGeom prst="rect">
            <a:avLst/>
          </a:prstGeom>
          <a:noFill/>
          <a:ln w="9525">
            <a:noFill/>
          </a:ln>
        </p:spPr>
        <p:txBody>
          <a:bodyPr>
            <a:spAutoFit/>
          </a:bodyPr>
          <a:p>
            <a:pPr>
              <a:spcBef>
                <a:spcPct val="50000"/>
              </a:spcBef>
            </a:pPr>
            <a:r>
              <a:rPr lang="zh-CN" altLang="en-US" sz="2800" b="1">
                <a:solidFill>
                  <a:srgbClr val="FF0000"/>
                </a:solidFill>
                <a:latin typeface="Arial" panose="020B0604020202020204" pitchFamily="34" charset="0"/>
                <a:ea typeface="黑体" panose="02010609060101010101" pitchFamily="2" charset="-122"/>
              </a:rPr>
              <a:t>中日民族矛盾上升为主要矛盾</a:t>
            </a:r>
            <a:endParaRPr lang="zh-CN" altLang="en-US" sz="2800" b="1">
              <a:solidFill>
                <a:srgbClr val="FF0000"/>
              </a:solidFill>
              <a:latin typeface="Arial" panose="020B0604020202020204" pitchFamily="34" charset="0"/>
              <a:ea typeface="黑体" panose="02010609060101010101" pitchFamily="2" charset="-122"/>
            </a:endParaRPr>
          </a:p>
        </p:txBody>
      </p:sp>
      <p:sp>
        <p:nvSpPr>
          <p:cNvPr id="43040" name="文本框 43039"/>
          <p:cNvSpPr txBox="1"/>
          <p:nvPr/>
        </p:nvSpPr>
        <p:spPr>
          <a:xfrm>
            <a:off x="3053080" y="3065463"/>
            <a:ext cx="2743200" cy="521970"/>
          </a:xfrm>
          <a:prstGeom prst="rect">
            <a:avLst/>
          </a:prstGeom>
          <a:noFill/>
          <a:ln w="9525">
            <a:noFill/>
          </a:ln>
        </p:spPr>
        <p:txBody>
          <a:bodyPr>
            <a:spAutoFit/>
          </a:bodyPr>
          <a:p>
            <a:pPr>
              <a:spcBef>
                <a:spcPct val="50000"/>
              </a:spcBef>
            </a:pPr>
            <a:r>
              <a:rPr lang="zh-CN" altLang="en-US" sz="2800" b="1">
                <a:solidFill>
                  <a:srgbClr val="0000FF"/>
                </a:solidFill>
                <a:latin typeface="Arial" panose="020B0604020202020204" pitchFamily="34" charset="0"/>
                <a:ea typeface="黑体" panose="02010609060101010101" pitchFamily="2" charset="-122"/>
              </a:rPr>
              <a:t>打倒北洋军阀</a:t>
            </a:r>
            <a:endParaRPr lang="zh-CN" altLang="en-US" sz="2800" b="1">
              <a:solidFill>
                <a:srgbClr val="0000FF"/>
              </a:solidFill>
              <a:latin typeface="Arial" panose="020B0604020202020204" pitchFamily="34" charset="0"/>
              <a:ea typeface="黑体" panose="02010609060101010101" pitchFamily="2" charset="-122"/>
            </a:endParaRPr>
          </a:p>
        </p:txBody>
      </p:sp>
      <p:sp>
        <p:nvSpPr>
          <p:cNvPr id="43041" name="文本框 43040"/>
          <p:cNvSpPr txBox="1"/>
          <p:nvPr/>
        </p:nvSpPr>
        <p:spPr>
          <a:xfrm>
            <a:off x="6475730" y="3065463"/>
            <a:ext cx="3673475" cy="521970"/>
          </a:xfrm>
          <a:prstGeom prst="rect">
            <a:avLst/>
          </a:prstGeom>
          <a:noFill/>
          <a:ln w="9525">
            <a:noFill/>
          </a:ln>
        </p:spPr>
        <p:txBody>
          <a:bodyPr wrap="square">
            <a:spAutoFit/>
          </a:bodyPr>
          <a:p>
            <a:pPr>
              <a:spcBef>
                <a:spcPct val="50000"/>
              </a:spcBef>
            </a:pPr>
            <a:r>
              <a:rPr lang="zh-CN" altLang="en-US" sz="2800" b="1" dirty="0">
                <a:solidFill>
                  <a:srgbClr val="FF0000"/>
                </a:solidFill>
                <a:latin typeface="Arial" panose="020B0604020202020204" pitchFamily="34" charset="0"/>
                <a:ea typeface="黑体" panose="02010609060101010101" pitchFamily="2" charset="-122"/>
              </a:rPr>
              <a:t>打倒日本帝国主义</a:t>
            </a:r>
            <a:endParaRPr lang="zh-CN" altLang="en-US" sz="2800" b="1" dirty="0">
              <a:solidFill>
                <a:srgbClr val="FF0000"/>
              </a:solidFill>
              <a:latin typeface="Arial" panose="020B0604020202020204" pitchFamily="34" charset="0"/>
              <a:ea typeface="黑体" panose="02010609060101010101" pitchFamily="2" charset="-122"/>
            </a:endParaRPr>
          </a:p>
        </p:txBody>
      </p:sp>
      <p:sp>
        <p:nvSpPr>
          <p:cNvPr id="43042" name="文本框 43041"/>
          <p:cNvSpPr txBox="1"/>
          <p:nvPr/>
        </p:nvSpPr>
        <p:spPr>
          <a:xfrm>
            <a:off x="3053080" y="3587750"/>
            <a:ext cx="1905000" cy="521970"/>
          </a:xfrm>
          <a:prstGeom prst="rect">
            <a:avLst/>
          </a:prstGeom>
          <a:noFill/>
          <a:ln w="9525">
            <a:noFill/>
          </a:ln>
        </p:spPr>
        <p:txBody>
          <a:bodyPr>
            <a:spAutoFit/>
          </a:bodyPr>
          <a:p>
            <a:pPr>
              <a:spcBef>
                <a:spcPct val="50000"/>
              </a:spcBef>
            </a:pPr>
            <a:r>
              <a:rPr lang="zh-CN" altLang="en-US" sz="2800" b="1">
                <a:solidFill>
                  <a:srgbClr val="0000FF"/>
                </a:solidFill>
                <a:latin typeface="Arial" panose="020B0604020202020204" pitchFamily="34" charset="0"/>
                <a:ea typeface="黑体" panose="02010609060101010101" pitchFamily="2" charset="-122"/>
              </a:rPr>
              <a:t>党内合作</a:t>
            </a:r>
            <a:endParaRPr lang="zh-CN" altLang="en-US" sz="2800" b="1">
              <a:solidFill>
                <a:srgbClr val="0000FF"/>
              </a:solidFill>
              <a:latin typeface="Arial" panose="020B0604020202020204" pitchFamily="34" charset="0"/>
              <a:ea typeface="黑体" panose="02010609060101010101" pitchFamily="2" charset="-122"/>
            </a:endParaRPr>
          </a:p>
        </p:txBody>
      </p:sp>
      <p:sp>
        <p:nvSpPr>
          <p:cNvPr id="43043" name="文本框 43042"/>
          <p:cNvSpPr txBox="1"/>
          <p:nvPr/>
        </p:nvSpPr>
        <p:spPr>
          <a:xfrm>
            <a:off x="6712268" y="3587433"/>
            <a:ext cx="1905000" cy="521970"/>
          </a:xfrm>
          <a:prstGeom prst="rect">
            <a:avLst/>
          </a:prstGeom>
          <a:noFill/>
          <a:ln w="9525">
            <a:noFill/>
          </a:ln>
        </p:spPr>
        <p:txBody>
          <a:bodyPr>
            <a:spAutoFit/>
          </a:bodyPr>
          <a:p>
            <a:pPr>
              <a:spcBef>
                <a:spcPct val="50000"/>
              </a:spcBef>
            </a:pPr>
            <a:r>
              <a:rPr lang="zh-CN" altLang="en-US" sz="2800" b="1">
                <a:solidFill>
                  <a:srgbClr val="FF0000"/>
                </a:solidFill>
                <a:latin typeface="Arial" panose="020B0604020202020204" pitchFamily="34" charset="0"/>
                <a:ea typeface="黑体" panose="02010609060101010101" pitchFamily="2" charset="-122"/>
              </a:rPr>
              <a:t>党外合作</a:t>
            </a:r>
            <a:endParaRPr lang="zh-CN" altLang="en-US" sz="2800" b="1">
              <a:solidFill>
                <a:srgbClr val="FF0000"/>
              </a:solidFill>
              <a:latin typeface="Arial" panose="020B0604020202020204" pitchFamily="34" charset="0"/>
              <a:ea typeface="黑体" panose="02010609060101010101" pitchFamily="2" charset="-122"/>
            </a:endParaRPr>
          </a:p>
        </p:txBody>
      </p:sp>
      <p:sp>
        <p:nvSpPr>
          <p:cNvPr id="43044" name="文本框 43043"/>
          <p:cNvSpPr txBox="1"/>
          <p:nvPr/>
        </p:nvSpPr>
        <p:spPr>
          <a:xfrm>
            <a:off x="2749868" y="4195445"/>
            <a:ext cx="3962400" cy="521970"/>
          </a:xfrm>
          <a:prstGeom prst="rect">
            <a:avLst/>
          </a:prstGeom>
          <a:noFill/>
          <a:ln w="9525">
            <a:noFill/>
          </a:ln>
        </p:spPr>
        <p:txBody>
          <a:bodyPr>
            <a:spAutoFit/>
          </a:bodyPr>
          <a:p>
            <a:pPr>
              <a:spcBef>
                <a:spcPct val="50000"/>
              </a:spcBef>
            </a:pPr>
            <a:r>
              <a:rPr lang="zh-CN" altLang="en-US" sz="2800" b="1">
                <a:solidFill>
                  <a:srgbClr val="0000FF"/>
                </a:solidFill>
                <a:latin typeface="Arial" panose="020B0604020202020204" pitchFamily="34" charset="0"/>
                <a:ea typeface="黑体" panose="02010609060101010101" pitchFamily="2" charset="-122"/>
              </a:rPr>
              <a:t>合作破裂，大革命失败</a:t>
            </a:r>
            <a:endParaRPr lang="zh-CN" altLang="en-US" sz="2800" b="1">
              <a:solidFill>
                <a:srgbClr val="0000FF"/>
              </a:solidFill>
              <a:latin typeface="Arial" panose="020B0604020202020204" pitchFamily="34" charset="0"/>
              <a:ea typeface="黑体" panose="02010609060101010101" pitchFamily="2" charset="-122"/>
            </a:endParaRPr>
          </a:p>
        </p:txBody>
      </p:sp>
      <p:sp>
        <p:nvSpPr>
          <p:cNvPr id="43045" name="文本框 43044"/>
          <p:cNvSpPr txBox="1"/>
          <p:nvPr/>
        </p:nvSpPr>
        <p:spPr>
          <a:xfrm>
            <a:off x="6475413" y="4195128"/>
            <a:ext cx="3505200" cy="521970"/>
          </a:xfrm>
          <a:prstGeom prst="rect">
            <a:avLst/>
          </a:prstGeom>
          <a:noFill/>
          <a:ln w="9525">
            <a:noFill/>
          </a:ln>
        </p:spPr>
        <p:txBody>
          <a:bodyPr>
            <a:spAutoFit/>
          </a:bodyPr>
          <a:p>
            <a:pPr>
              <a:spcBef>
                <a:spcPct val="50000"/>
              </a:spcBef>
            </a:pPr>
            <a:r>
              <a:rPr lang="zh-CN" altLang="en-US" sz="2800" b="1">
                <a:solidFill>
                  <a:srgbClr val="FF0000"/>
                </a:solidFill>
                <a:latin typeface="Arial" panose="020B0604020202020204" pitchFamily="34" charset="0"/>
                <a:ea typeface="黑体" panose="02010609060101010101" pitchFamily="2" charset="-122"/>
              </a:rPr>
              <a:t>合作坚持到抗战胜利</a:t>
            </a:r>
            <a:endParaRPr lang="zh-CN" altLang="en-US" sz="2800" b="1">
              <a:solidFill>
                <a:srgbClr val="FF0000"/>
              </a:solidFill>
              <a:latin typeface="Arial" panose="020B0604020202020204" pitchFamily="34" charset="0"/>
              <a:ea typeface="黑体" panose="02010609060101010101" pitchFamily="2" charset="-122"/>
            </a:endParaRPr>
          </a:p>
        </p:txBody>
      </p:sp>
      <p:sp>
        <p:nvSpPr>
          <p:cNvPr id="15" name="文本框 14"/>
          <p:cNvSpPr txBox="1"/>
          <p:nvPr/>
        </p:nvSpPr>
        <p:spPr>
          <a:xfrm>
            <a:off x="1009015" y="694055"/>
            <a:ext cx="3497580" cy="521970"/>
          </a:xfrm>
          <a:prstGeom prst="rect">
            <a:avLst/>
          </a:prstGeom>
          <a:noFill/>
          <a:ln w="12700" cmpd="sng">
            <a:noFill/>
            <a:prstDash val="solid"/>
          </a:ln>
        </p:spPr>
        <p:txBody>
          <a:bodyPr wrap="square" rtlCol="0">
            <a:spAutoFit/>
          </a:bodyPr>
          <a:p>
            <a:r>
              <a:rPr lang="zh-CN" altLang="en-US" sz="2800" b="1">
                <a:latin typeface="黑体" panose="02010609060101010101" pitchFamily="2" charset="-122"/>
                <a:ea typeface="黑体" panose="02010609060101010101" pitchFamily="2" charset="-122"/>
              </a:rPr>
              <a:t>两次国共合作的比较</a:t>
            </a:r>
            <a:endParaRPr lang="zh-CN" altLang="en-US" sz="2800" b="1">
              <a:latin typeface="黑体" panose="02010609060101010101" pitchFamily="2" charset="-122"/>
              <a:ea typeface="黑体" panose="02010609060101010101" pitchFamily="2" charset="-122"/>
            </a:endParaRPr>
          </a:p>
        </p:txBody>
      </p:sp>
      <p:sp>
        <p:nvSpPr>
          <p:cNvPr id="4" name="矩形 3"/>
          <p:cNvSpPr/>
          <p:nvPr/>
        </p:nvSpPr>
        <p:spPr>
          <a:xfrm>
            <a:off x="692150" y="4943475"/>
            <a:ext cx="11083925" cy="13087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提醒</a:t>
            </a:r>
            <a:r>
              <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0"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①党外合作；②两个战场（共产党敌后战场，国民党正面战场）；</a:t>
            </a:r>
            <a:endPar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9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③两条战线（共产党的</a:t>
            </a:r>
            <a:r>
              <a:rPr kumimoji="0" lang="zh-CN" altLang="en-US" sz="2800" b="1" i="0" u="sng"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全面抗战路线</a:t>
            </a:r>
            <a:r>
              <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，国民党的</a:t>
            </a:r>
            <a:r>
              <a:rPr kumimoji="0" lang="zh-CN" altLang="en-US" sz="2800" b="1" i="0" u="sng"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片面抗战路线</a:t>
            </a:r>
            <a:r>
              <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endPar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p:cover dir="r"/>
      </p:transition>
    </mc:Choice>
    <mc:Fallback>
      <p:transition>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38"/>
                                        </p:tgtEl>
                                        <p:attrNameLst>
                                          <p:attrName>style.visibility</p:attrName>
                                        </p:attrNameLst>
                                      </p:cBhvr>
                                      <p:to>
                                        <p:strVal val="visible"/>
                                      </p:to>
                                    </p:set>
                                    <p:animEffect transition="in" filter="blinds(horizontal)">
                                      <p:cBhvr>
                                        <p:cTn id="7" dur="500"/>
                                        <p:tgtEl>
                                          <p:spTgt spid="430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39"/>
                                        </p:tgtEl>
                                        <p:attrNameLst>
                                          <p:attrName>style.visibility</p:attrName>
                                        </p:attrNameLst>
                                      </p:cBhvr>
                                      <p:to>
                                        <p:strVal val="visible"/>
                                      </p:to>
                                    </p:set>
                                    <p:animEffect transition="in" filter="blinds(horizontal)">
                                      <p:cBhvr>
                                        <p:cTn id="12" dur="500"/>
                                        <p:tgtEl>
                                          <p:spTgt spid="430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40"/>
                                        </p:tgtEl>
                                        <p:attrNameLst>
                                          <p:attrName>style.visibility</p:attrName>
                                        </p:attrNameLst>
                                      </p:cBhvr>
                                      <p:to>
                                        <p:strVal val="visible"/>
                                      </p:to>
                                    </p:set>
                                    <p:animEffect transition="in" filter="blinds(horizontal)">
                                      <p:cBhvr>
                                        <p:cTn id="17" dur="500"/>
                                        <p:tgtEl>
                                          <p:spTgt spid="430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41"/>
                                        </p:tgtEl>
                                        <p:attrNameLst>
                                          <p:attrName>style.visibility</p:attrName>
                                        </p:attrNameLst>
                                      </p:cBhvr>
                                      <p:to>
                                        <p:strVal val="visible"/>
                                      </p:to>
                                    </p:set>
                                    <p:animEffect transition="in" filter="blinds(horizontal)">
                                      <p:cBhvr>
                                        <p:cTn id="22" dur="500"/>
                                        <p:tgtEl>
                                          <p:spTgt spid="430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042"/>
                                        </p:tgtEl>
                                        <p:attrNameLst>
                                          <p:attrName>style.visibility</p:attrName>
                                        </p:attrNameLst>
                                      </p:cBhvr>
                                      <p:to>
                                        <p:strVal val="visible"/>
                                      </p:to>
                                    </p:set>
                                    <p:animEffect transition="in" filter="blinds(horizontal)">
                                      <p:cBhvr>
                                        <p:cTn id="27" dur="500"/>
                                        <p:tgtEl>
                                          <p:spTgt spid="4304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043"/>
                                        </p:tgtEl>
                                        <p:attrNameLst>
                                          <p:attrName>style.visibility</p:attrName>
                                        </p:attrNameLst>
                                      </p:cBhvr>
                                      <p:to>
                                        <p:strVal val="visible"/>
                                      </p:to>
                                    </p:set>
                                    <p:animEffect transition="in" filter="blinds(horizontal)">
                                      <p:cBhvr>
                                        <p:cTn id="32" dur="500"/>
                                        <p:tgtEl>
                                          <p:spTgt spid="4304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3044"/>
                                        </p:tgtEl>
                                        <p:attrNameLst>
                                          <p:attrName>style.visibility</p:attrName>
                                        </p:attrNameLst>
                                      </p:cBhvr>
                                      <p:to>
                                        <p:strVal val="visible"/>
                                      </p:to>
                                    </p:set>
                                    <p:animEffect transition="in" filter="blinds(horizontal)">
                                      <p:cBhvr>
                                        <p:cTn id="37" dur="500"/>
                                        <p:tgtEl>
                                          <p:spTgt spid="430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045"/>
                                        </p:tgtEl>
                                        <p:attrNameLst>
                                          <p:attrName>style.visibility</p:attrName>
                                        </p:attrNameLst>
                                      </p:cBhvr>
                                      <p:to>
                                        <p:strVal val="visible"/>
                                      </p:to>
                                    </p:set>
                                    <p:animEffect transition="in" filter="blinds(horizontal)">
                                      <p:cBhvr>
                                        <p:cTn id="42" dur="500"/>
                                        <p:tgtEl>
                                          <p:spTgt spid="4304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8" grpId="0"/>
      <p:bldP spid="43039" grpId="0"/>
      <p:bldP spid="43040" grpId="0"/>
      <p:bldP spid="43041" grpId="0"/>
      <p:bldP spid="43042" grpId="0"/>
      <p:bldP spid="43043" grpId="0"/>
      <p:bldP spid="43044" grpId="0"/>
      <p:bldP spid="43045" grpId="0"/>
      <p:bldP spid="4"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3951</Words>
  <Application>WPS 演示</Application>
  <PresentationFormat>宽屏</PresentationFormat>
  <Paragraphs>449</Paragraphs>
  <Slides>25</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宋体</vt:lpstr>
      <vt:lpstr>Wingdings</vt:lpstr>
      <vt:lpstr>Calibri</vt:lpstr>
      <vt:lpstr>华文行楷</vt:lpstr>
      <vt:lpstr>Times New Roman</vt:lpstr>
      <vt:lpstr>隶书</vt:lpstr>
      <vt:lpstr>黑体</vt:lpstr>
      <vt:lpstr>华文新魏</vt:lpstr>
      <vt:lpstr>微软雅黑</vt:lpstr>
      <vt:lpstr>Arial</vt:lpstr>
      <vt:lpstr>Arial Unicode MS</vt:lpstr>
      <vt:lpstr>Calibri Light</vt:lpstr>
      <vt:lpstr>华文中宋</vt:lpstr>
      <vt:lpstr>楷体</vt:lpstr>
      <vt:lpstr>楷体_GB2312</vt:lpstr>
      <vt:lpstr>方正姚体</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近代中国民主政治的三次机遇和错失原因.</vt:lpstr>
      <vt:lpstr>PowerPoint 演示文稿</vt:lpstr>
      <vt:lpstr>PowerPoint 演示文稿</vt:lpstr>
      <vt:lpstr>PowerPoint 演示文稿</vt:lpstr>
      <vt:lpstr>中共军队的先后名称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95</cp:revision>
  <dcterms:created xsi:type="dcterms:W3CDTF">2017-12-01T00:20:00Z</dcterms:created>
  <dcterms:modified xsi:type="dcterms:W3CDTF">2017-12-07T01:06:08Z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